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1" r:id="rId3"/>
    <p:sldId id="272" r:id="rId4"/>
    <p:sldId id="271" r:id="rId5"/>
    <p:sldId id="262" r:id="rId6"/>
    <p:sldId id="263" r:id="rId7"/>
    <p:sldId id="264" r:id="rId8"/>
    <p:sldId id="266" r:id="rId9"/>
    <p:sldId id="259" r:id="rId10"/>
    <p:sldId id="268" r:id="rId11"/>
    <p:sldId id="270" r:id="rId12"/>
    <p:sldId id="25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94" d="100"/>
          <a:sy n="94" d="100"/>
        </p:scale>
        <p:origin x="149" y="86"/>
      </p:cViewPr>
      <p:guideLst>
        <p:guide orient="horz" pos="2160"/>
        <p:guide pos="3840"/>
      </p:guideLst>
    </p:cSldViewPr>
  </p:slideViewPr>
  <p:notesTextViewPr>
    <p:cViewPr>
      <p:scale>
        <a:sx n="1" d="1"/>
        <a:sy n="1" d="1"/>
      </p:scale>
      <p:origin x="0" y="0"/>
    </p:cViewPr>
  </p:notesTextViewPr>
  <p:sorterViewPr>
    <p:cViewPr>
      <p:scale>
        <a:sx n="100" d="100"/>
        <a:sy n="100" d="100"/>
      </p:scale>
      <p:origin x="0" y="-78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7DDB1E4-7CDE-4F18-9B1C-C1E6EE41896C}" type="datetimeFigureOut">
              <a:rPr lang="en-US" smtClean="0"/>
              <a:t>3/7/2017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C01AC9-5C4E-401E-B9AC-6E16E33768C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8434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DDB1E4-7CDE-4F18-9B1C-C1E6EE41896C}" type="datetimeFigureOut">
              <a:rPr lang="en-US" smtClean="0"/>
              <a:t>3/7/2017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C01AC9-5C4E-401E-B9AC-6E16E33768C3}" type="slidenum">
              <a:rPr lang="en-US" smtClean="0"/>
              <a:t>‹#›</a:t>
            </a:fld>
            <a:endParaRPr lang="en-US"/>
          </a:p>
        </p:txBody>
      </p:sp>
    </p:spTree>
    <p:extLst>
      <p:ext uri="{BB962C8B-B14F-4D97-AF65-F5344CB8AC3E}">
        <p14:creationId xmlns:p14="http://schemas.microsoft.com/office/powerpoint/2010/main" val="933880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DDB1E4-7CDE-4F18-9B1C-C1E6EE41896C}" type="datetimeFigureOut">
              <a:rPr lang="en-US" smtClean="0"/>
              <a:t>3/7/2017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C01AC9-5C4E-401E-B9AC-6E16E33768C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8157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DDB1E4-7CDE-4F18-9B1C-C1E6EE41896C}" type="datetimeFigureOut">
              <a:rPr lang="en-US" smtClean="0"/>
              <a:t>3/7/2017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C01AC9-5C4E-401E-B9AC-6E16E33768C3}" type="slidenum">
              <a:rPr lang="en-US" smtClean="0"/>
              <a:t>‹#›</a:t>
            </a:fld>
            <a:endParaRPr lang="en-US"/>
          </a:p>
        </p:txBody>
      </p:sp>
    </p:spTree>
    <p:extLst>
      <p:ext uri="{BB962C8B-B14F-4D97-AF65-F5344CB8AC3E}">
        <p14:creationId xmlns:p14="http://schemas.microsoft.com/office/powerpoint/2010/main" val="3610890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DDB1E4-7CDE-4F18-9B1C-C1E6EE41896C}" type="datetimeFigureOut">
              <a:rPr lang="en-US" smtClean="0"/>
              <a:t>3/7/2017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C01AC9-5C4E-401E-B9AC-6E16E33768C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3306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7DDB1E4-7CDE-4F18-9B1C-C1E6EE41896C}" type="datetimeFigureOut">
              <a:rPr lang="en-US" smtClean="0"/>
              <a:t>3/7/2017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C01AC9-5C4E-401E-B9AC-6E16E33768C3}" type="slidenum">
              <a:rPr lang="en-US" smtClean="0"/>
              <a:t>‹#›</a:t>
            </a:fld>
            <a:endParaRPr lang="en-US"/>
          </a:p>
        </p:txBody>
      </p:sp>
    </p:spTree>
    <p:extLst>
      <p:ext uri="{BB962C8B-B14F-4D97-AF65-F5344CB8AC3E}">
        <p14:creationId xmlns:p14="http://schemas.microsoft.com/office/powerpoint/2010/main" val="1089788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7DDB1E4-7CDE-4F18-9B1C-C1E6EE41896C}" type="datetimeFigureOut">
              <a:rPr lang="en-US" smtClean="0"/>
              <a:t>3/7/2017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C01AC9-5C4E-401E-B9AC-6E16E33768C3}" type="slidenum">
              <a:rPr lang="en-US" smtClean="0"/>
              <a:t>‹#›</a:t>
            </a:fld>
            <a:endParaRPr lang="en-US"/>
          </a:p>
        </p:txBody>
      </p:sp>
    </p:spTree>
    <p:extLst>
      <p:ext uri="{BB962C8B-B14F-4D97-AF65-F5344CB8AC3E}">
        <p14:creationId xmlns:p14="http://schemas.microsoft.com/office/powerpoint/2010/main" val="2709270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DDB1E4-7CDE-4F18-9B1C-C1E6EE41896C}" type="datetimeFigureOut">
              <a:rPr lang="en-US" smtClean="0"/>
              <a:t>3/7/2017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C01AC9-5C4E-401E-B9AC-6E16E33768C3}" type="slidenum">
              <a:rPr lang="en-US" smtClean="0"/>
              <a:t>‹#›</a:t>
            </a:fld>
            <a:endParaRPr lang="en-US"/>
          </a:p>
        </p:txBody>
      </p:sp>
    </p:spTree>
    <p:extLst>
      <p:ext uri="{BB962C8B-B14F-4D97-AF65-F5344CB8AC3E}">
        <p14:creationId xmlns:p14="http://schemas.microsoft.com/office/powerpoint/2010/main" val="2644232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DDB1E4-7CDE-4F18-9B1C-C1E6EE41896C}" type="datetimeFigureOut">
              <a:rPr lang="en-US" smtClean="0"/>
              <a:t>3/7/2017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C01AC9-5C4E-401E-B9AC-6E16E33768C3}" type="slidenum">
              <a:rPr lang="en-US" smtClean="0"/>
              <a:t>‹#›</a:t>
            </a:fld>
            <a:endParaRPr lang="en-US"/>
          </a:p>
        </p:txBody>
      </p:sp>
    </p:spTree>
    <p:extLst>
      <p:ext uri="{BB962C8B-B14F-4D97-AF65-F5344CB8AC3E}">
        <p14:creationId xmlns:p14="http://schemas.microsoft.com/office/powerpoint/2010/main" val="2241501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DDB1E4-7CDE-4F18-9B1C-C1E6EE41896C}" type="datetimeFigureOut">
              <a:rPr lang="en-US" smtClean="0"/>
              <a:t>3/7/2017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C01AC9-5C4E-401E-B9AC-6E16E33768C3}" type="slidenum">
              <a:rPr lang="en-US" smtClean="0"/>
              <a:t>‹#›</a:t>
            </a:fld>
            <a:endParaRPr lang="en-US"/>
          </a:p>
        </p:txBody>
      </p:sp>
    </p:spTree>
    <p:extLst>
      <p:ext uri="{BB962C8B-B14F-4D97-AF65-F5344CB8AC3E}">
        <p14:creationId xmlns:p14="http://schemas.microsoft.com/office/powerpoint/2010/main" val="4258656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DDB1E4-7CDE-4F18-9B1C-C1E6EE41896C}" type="datetimeFigureOut">
              <a:rPr lang="en-US" smtClean="0"/>
              <a:t>3/7/2017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C01AC9-5C4E-401E-B9AC-6E16E33768C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4463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7DDB1E4-7CDE-4F18-9B1C-C1E6EE41896C}" type="datetimeFigureOut">
              <a:rPr lang="en-US" smtClean="0"/>
              <a:t>3/7/2017</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5C01AC9-5C4E-401E-B9AC-6E16E33768C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04765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
            </a:r>
            <a:br>
              <a:rPr lang="en-US" dirty="0" smtClean="0"/>
            </a:br>
            <a:r>
              <a:rPr lang="en-US" dirty="0" smtClean="0">
                <a:latin typeface="+mn-lt"/>
              </a:rPr>
              <a:t>The ethical dilemma: how to represent Chilean schools in my research?</a:t>
            </a:r>
            <a:br>
              <a:rPr lang="en-US" dirty="0" smtClean="0">
                <a:latin typeface="+mn-lt"/>
              </a:rPr>
            </a:br>
            <a:endParaRPr lang="en-US" sz="2700" dirty="0">
              <a:latin typeface="+mn-lt"/>
            </a:endParaRPr>
          </a:p>
        </p:txBody>
      </p:sp>
      <p:sp>
        <p:nvSpPr>
          <p:cNvPr id="4" name="TextBox 3"/>
          <p:cNvSpPr txBox="1"/>
          <p:nvPr/>
        </p:nvSpPr>
        <p:spPr>
          <a:xfrm>
            <a:off x="8789773" y="5296930"/>
            <a:ext cx="2962478" cy="923330"/>
          </a:xfrm>
          <a:prstGeom prst="rect">
            <a:avLst/>
          </a:prstGeom>
          <a:noFill/>
        </p:spPr>
        <p:txBody>
          <a:bodyPr wrap="none" rtlCol="0">
            <a:spAutoFit/>
          </a:bodyPr>
          <a:lstStyle/>
          <a:p>
            <a:r>
              <a:rPr lang="en-GB" dirty="0" smtClean="0"/>
              <a:t>Dr Bernardita Munoz-Chereau</a:t>
            </a:r>
          </a:p>
          <a:p>
            <a:r>
              <a:rPr lang="en-GB" dirty="0" smtClean="0"/>
              <a:t>ESRC Research Fellow</a:t>
            </a:r>
          </a:p>
          <a:p>
            <a:r>
              <a:rPr lang="en-GB" dirty="0" err="1" smtClean="0"/>
              <a:t>GSoE</a:t>
            </a:r>
            <a:r>
              <a:rPr lang="en-GB" dirty="0" smtClean="0"/>
              <a:t>, 07/03/17</a:t>
            </a:r>
            <a:endParaRPr lang="en-US" dirty="0"/>
          </a:p>
        </p:txBody>
      </p:sp>
    </p:spTree>
    <p:extLst>
      <p:ext uri="{BB962C8B-B14F-4D97-AF65-F5344CB8AC3E}">
        <p14:creationId xmlns:p14="http://schemas.microsoft.com/office/powerpoint/2010/main" val="479050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Rectangle 2"/>
          <p:cNvSpPr>
            <a:spLocks noChangeArrowheads="1"/>
          </p:cNvSpPr>
          <p:nvPr/>
        </p:nvSpPr>
        <p:spPr bwMode="auto">
          <a:xfrm>
            <a:off x="1524000" y="268288"/>
            <a:ext cx="8229600" cy="10271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eaLnBrk="0" hangingPunct="0">
              <a:defRPr>
                <a:solidFill>
                  <a:schemeClr val="tx1"/>
                </a:solidFill>
                <a:latin typeface="Arial" panose="020B0604020202020204" pitchFamily="34" charset="0"/>
                <a:cs typeface="Arial" panose="020B0604020202020204" pitchFamily="34" charset="0"/>
              </a:defRPr>
            </a:lvl3pPr>
            <a:lvl4pPr eaLnBrk="0" hangingPunct="0">
              <a:defRPr>
                <a:solidFill>
                  <a:schemeClr val="tx1"/>
                </a:solidFill>
                <a:latin typeface="Arial" panose="020B0604020202020204" pitchFamily="34" charset="0"/>
                <a:cs typeface="Arial" panose="020B0604020202020204" pitchFamily="34" charset="0"/>
              </a:defRPr>
            </a:lvl4pPr>
            <a:lvl5pPr eaLnBrk="0" hangingPunct="0">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3200" b="1" cap="all" spc="100" dirty="0">
                <a:solidFill>
                  <a:schemeClr val="tx1">
                    <a:lumMod val="95000"/>
                    <a:lumOff val="5000"/>
                  </a:schemeClr>
                </a:solidFill>
                <a:latin typeface="+mj-lt"/>
                <a:ea typeface="+mj-ea"/>
                <a:cs typeface="+mj-cs"/>
              </a:rPr>
              <a:t>My </a:t>
            </a:r>
            <a:r>
              <a:rPr lang="en-GB" altLang="en-US" sz="3200" b="1" cap="all" spc="100" dirty="0" smtClean="0">
                <a:solidFill>
                  <a:schemeClr val="tx1">
                    <a:lumMod val="95000"/>
                    <a:lumOff val="5000"/>
                  </a:schemeClr>
                </a:solidFill>
                <a:latin typeface="+mj-lt"/>
                <a:ea typeface="+mj-ea"/>
                <a:cs typeface="+mj-cs"/>
              </a:rPr>
              <a:t>ethical dilemma</a:t>
            </a:r>
            <a:r>
              <a:rPr lang="en-GB" altLang="en-US" sz="3200" b="1" cap="all" spc="100" dirty="0">
                <a:solidFill>
                  <a:schemeClr val="tx1">
                    <a:lumMod val="95000"/>
                    <a:lumOff val="5000"/>
                  </a:schemeClr>
                </a:solidFill>
                <a:latin typeface="+mj-lt"/>
                <a:ea typeface="+mj-ea"/>
                <a:cs typeface="+mj-cs"/>
              </a:rPr>
              <a:t>: </a:t>
            </a:r>
            <a:r>
              <a:rPr lang="en-GB" altLang="en-US" sz="3200" b="1" cap="all" spc="100" dirty="0" smtClean="0">
                <a:solidFill>
                  <a:schemeClr val="tx1">
                    <a:lumMod val="95000"/>
                    <a:lumOff val="5000"/>
                  </a:schemeClr>
                </a:solidFill>
                <a:latin typeface="+mj-lt"/>
                <a:ea typeface="+mj-ea"/>
                <a:cs typeface="+mj-cs"/>
              </a:rPr>
              <a:t> context matters</a:t>
            </a:r>
            <a:endParaRPr lang="en-GB" altLang="en-US" sz="3200" b="1" cap="all" spc="100" dirty="0">
              <a:solidFill>
                <a:schemeClr val="tx1">
                  <a:lumMod val="95000"/>
                  <a:lumOff val="5000"/>
                </a:schemeClr>
              </a:solidFill>
              <a:latin typeface="+mj-lt"/>
              <a:ea typeface="+mj-ea"/>
              <a:cs typeface="+mj-cs"/>
            </a:endParaRPr>
          </a:p>
        </p:txBody>
      </p:sp>
      <p:sp>
        <p:nvSpPr>
          <p:cNvPr id="117777" name="Text Box 17"/>
          <p:cNvSpPr txBox="1">
            <a:spLocks noChangeArrowheads="1"/>
          </p:cNvSpPr>
          <p:nvPr/>
        </p:nvSpPr>
        <p:spPr bwMode="auto">
          <a:xfrm>
            <a:off x="1524000" y="1287767"/>
            <a:ext cx="9063038" cy="563231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endParaRPr lang="en-GB" altLang="en-US" cap="all" spc="100" dirty="0">
              <a:solidFill>
                <a:schemeClr val="tx1">
                  <a:lumMod val="95000"/>
                  <a:lumOff val="5000"/>
                </a:schemeClr>
              </a:solidFill>
            </a:endParaRPr>
          </a:p>
          <a:p>
            <a:pPr marL="342900" indent="-342900">
              <a:buFont typeface="Arial" panose="020B0604020202020204" pitchFamily="34" charset="0"/>
              <a:buChar char="•"/>
            </a:pPr>
            <a:r>
              <a:rPr lang="en-GB" altLang="en-US" cap="all" spc="100" dirty="0" smtClean="0">
                <a:solidFill>
                  <a:schemeClr val="tx1">
                    <a:lumMod val="95000"/>
                    <a:lumOff val="5000"/>
                  </a:schemeClr>
                </a:solidFill>
              </a:rPr>
              <a:t>high-stake </a:t>
            </a:r>
            <a:r>
              <a:rPr lang="en-GB" altLang="en-US" cap="all" spc="100" dirty="0" smtClean="0">
                <a:solidFill>
                  <a:schemeClr val="tx1">
                    <a:lumMod val="95000"/>
                    <a:lumOff val="5000"/>
                  </a:schemeClr>
                </a:solidFill>
              </a:rPr>
              <a:t>assessment system under implementation in </a:t>
            </a:r>
            <a:r>
              <a:rPr lang="en-GB" altLang="en-US" cap="all" spc="100" dirty="0" err="1" smtClean="0">
                <a:solidFill>
                  <a:schemeClr val="tx1">
                    <a:lumMod val="95000"/>
                    <a:lumOff val="5000"/>
                  </a:schemeClr>
                </a:solidFill>
              </a:rPr>
              <a:t>chile</a:t>
            </a:r>
            <a:r>
              <a:rPr lang="en-GB" altLang="en-US" cap="all" spc="100" dirty="0" smtClean="0">
                <a:solidFill>
                  <a:schemeClr val="tx1">
                    <a:lumMod val="95000"/>
                    <a:lumOff val="5000"/>
                  </a:schemeClr>
                </a:solidFill>
              </a:rPr>
              <a:t>- policy-makers searching for ‘the’ best </a:t>
            </a:r>
            <a:r>
              <a:rPr lang="en-GB" altLang="en-US" cap="all" spc="100" dirty="0" smtClean="0">
                <a:solidFill>
                  <a:schemeClr val="tx1">
                    <a:lumMod val="95000"/>
                    <a:lumOff val="5000"/>
                  </a:schemeClr>
                </a:solidFill>
              </a:rPr>
              <a:t>model. The question </a:t>
            </a:r>
            <a:r>
              <a:rPr lang="en-GB" altLang="en-US" cap="all" spc="100" dirty="0" smtClean="0">
                <a:solidFill>
                  <a:schemeClr val="tx1">
                    <a:lumMod val="95000"/>
                    <a:lumOff val="5000"/>
                  </a:schemeClr>
                </a:solidFill>
              </a:rPr>
              <a:t>was: is CVA a useful tool to identify school quality?</a:t>
            </a:r>
            <a:r>
              <a:rPr lang="en-GB" cap="all" spc="100" dirty="0">
                <a:solidFill>
                  <a:schemeClr val="tx1">
                    <a:lumMod val="95000"/>
                    <a:lumOff val="5000"/>
                  </a:schemeClr>
                </a:solidFill>
              </a:rPr>
              <a:t> </a:t>
            </a:r>
            <a:endParaRPr lang="en-GB" cap="all" spc="100" dirty="0" smtClean="0">
              <a:solidFill>
                <a:schemeClr val="tx1">
                  <a:lumMod val="95000"/>
                  <a:lumOff val="5000"/>
                </a:schemeClr>
              </a:solidFill>
            </a:endParaRPr>
          </a:p>
          <a:p>
            <a:pPr marL="342900" indent="-342900">
              <a:buFont typeface="Arial" panose="020B0604020202020204" pitchFamily="34" charset="0"/>
              <a:buChar char="•"/>
            </a:pPr>
            <a:endParaRPr lang="en-GB" cap="all" spc="100" dirty="0">
              <a:solidFill>
                <a:schemeClr val="tx1">
                  <a:lumMod val="95000"/>
                  <a:lumOff val="5000"/>
                </a:schemeClr>
              </a:solidFill>
            </a:endParaRPr>
          </a:p>
          <a:p>
            <a:pPr marL="342900" indent="-342900">
              <a:buFont typeface="Arial" panose="020B0604020202020204" pitchFamily="34" charset="0"/>
              <a:buChar char="•"/>
            </a:pPr>
            <a:r>
              <a:rPr lang="en-GB" cap="all" spc="100" dirty="0" smtClean="0">
                <a:solidFill>
                  <a:schemeClr val="tx1">
                    <a:lumMod val="95000"/>
                    <a:lumOff val="5000"/>
                  </a:schemeClr>
                </a:solidFill>
              </a:rPr>
              <a:t>Yes: CVA is </a:t>
            </a:r>
            <a:r>
              <a:rPr lang="en-GB" cap="all" spc="100" dirty="0">
                <a:solidFill>
                  <a:schemeClr val="tx1">
                    <a:lumMod val="95000"/>
                    <a:lumOff val="5000"/>
                  </a:schemeClr>
                </a:solidFill>
              </a:rPr>
              <a:t>a more meaningful measure of school effectiveness than Raw scores, due to the fact that it works as a handicap: levelling the playing field, but it also highlighted its limitations ( </a:t>
            </a:r>
            <a:r>
              <a:rPr lang="en-GB" cap="all" spc="100" dirty="0" err="1">
                <a:solidFill>
                  <a:schemeClr val="tx1">
                    <a:lumMod val="95000"/>
                    <a:lumOff val="5000"/>
                  </a:schemeClr>
                </a:solidFill>
              </a:rPr>
              <a:t>i.e</a:t>
            </a:r>
            <a:r>
              <a:rPr lang="en-GB" cap="all" spc="100" dirty="0">
                <a:solidFill>
                  <a:schemeClr val="tx1">
                    <a:lumMod val="95000"/>
                    <a:lumOff val="5000"/>
                  </a:schemeClr>
                </a:solidFill>
              </a:rPr>
              <a:t> based on previous performance</a:t>
            </a:r>
            <a:r>
              <a:rPr lang="en-GB" cap="all" spc="100" dirty="0" smtClean="0">
                <a:solidFill>
                  <a:schemeClr val="tx1">
                    <a:lumMod val="95000"/>
                    <a:lumOff val="5000"/>
                  </a:schemeClr>
                </a:solidFill>
              </a:rPr>
              <a:t>)</a:t>
            </a:r>
            <a:endParaRPr lang="en-GB" altLang="en-US" cap="all" spc="100" dirty="0" smtClean="0">
              <a:solidFill>
                <a:schemeClr val="tx1">
                  <a:lumMod val="95000"/>
                  <a:lumOff val="5000"/>
                </a:schemeClr>
              </a:solidFill>
            </a:endParaRPr>
          </a:p>
          <a:p>
            <a:endParaRPr lang="en-GB" altLang="en-US" cap="all" spc="100" dirty="0">
              <a:solidFill>
                <a:schemeClr val="tx1">
                  <a:lumMod val="95000"/>
                  <a:lumOff val="5000"/>
                </a:schemeClr>
              </a:solidFill>
            </a:endParaRPr>
          </a:p>
          <a:p>
            <a:pPr marL="342900" indent="-342900">
              <a:buFont typeface="Arial" panose="020B0604020202020204" pitchFamily="34" charset="0"/>
              <a:buChar char="•"/>
            </a:pPr>
            <a:r>
              <a:rPr lang="en-GB" altLang="en-US" cap="all" spc="100" dirty="0" smtClean="0">
                <a:solidFill>
                  <a:schemeClr val="tx1">
                    <a:lumMod val="95000"/>
                    <a:lumOff val="5000"/>
                  </a:schemeClr>
                </a:solidFill>
              </a:rPr>
              <a:t>No: unintended </a:t>
            </a:r>
            <a:r>
              <a:rPr lang="en-GB" altLang="en-US" cap="all" spc="100" dirty="0">
                <a:solidFill>
                  <a:schemeClr val="tx1">
                    <a:lumMod val="95000"/>
                    <a:lumOff val="5000"/>
                  </a:schemeClr>
                </a:solidFill>
              </a:rPr>
              <a:t>consequences or perverse incentives. </a:t>
            </a:r>
            <a:r>
              <a:rPr lang="en-GB" cap="all" spc="100" dirty="0" smtClean="0">
                <a:solidFill>
                  <a:schemeClr val="tx1">
                    <a:lumMod val="95000"/>
                    <a:lumOff val="5000"/>
                  </a:schemeClr>
                </a:solidFill>
              </a:rPr>
              <a:t>As </a:t>
            </a:r>
            <a:r>
              <a:rPr lang="en-GB" cap="all" spc="100" dirty="0">
                <a:solidFill>
                  <a:schemeClr val="tx1">
                    <a:lumMod val="95000"/>
                    <a:lumOff val="5000"/>
                  </a:schemeClr>
                </a:solidFill>
              </a:rPr>
              <a:t>long as only academic achievement in limited curricular areas are considered in the Chilean national assessment system, schools will be concerned mainly with a narrow approach to what is taught and learned</a:t>
            </a:r>
            <a:r>
              <a:rPr lang="en-GB" cap="all" spc="100" dirty="0" smtClean="0">
                <a:solidFill>
                  <a:schemeClr val="tx1">
                    <a:lumMod val="95000"/>
                    <a:lumOff val="5000"/>
                  </a:schemeClr>
                </a:solidFill>
              </a:rPr>
              <a:t>.</a:t>
            </a:r>
          </a:p>
          <a:p>
            <a:pPr marL="342900" indent="-342900">
              <a:buFont typeface="Arial" panose="020B0604020202020204" pitchFamily="34" charset="0"/>
              <a:buChar char="•"/>
            </a:pPr>
            <a:endParaRPr lang="en-GB" cap="all" spc="100" dirty="0">
              <a:solidFill>
                <a:schemeClr val="tx1">
                  <a:lumMod val="95000"/>
                  <a:lumOff val="5000"/>
                </a:schemeClr>
              </a:solidFill>
            </a:endParaRPr>
          </a:p>
          <a:p>
            <a:pPr marL="342900" indent="-342900">
              <a:buFont typeface="Arial" panose="020B0604020202020204" pitchFamily="34" charset="0"/>
              <a:buChar char="•"/>
            </a:pPr>
            <a:r>
              <a:rPr lang="en-GB" cap="all" spc="100" dirty="0" smtClean="0">
                <a:solidFill>
                  <a:schemeClr val="tx1">
                    <a:lumMod val="95000"/>
                    <a:lumOff val="5000"/>
                  </a:schemeClr>
                </a:solidFill>
              </a:rPr>
              <a:t>no on its own: no </a:t>
            </a:r>
            <a:r>
              <a:rPr lang="en-GB" cap="all" spc="100" dirty="0">
                <a:solidFill>
                  <a:schemeClr val="tx1">
                    <a:lumMod val="95000"/>
                    <a:lumOff val="5000"/>
                  </a:schemeClr>
                </a:solidFill>
              </a:rPr>
              <a:t>single indicator should be the sole basis for high-stakes decisions (National Research Council, 1999, in Braun et al, 2010). </a:t>
            </a:r>
          </a:p>
          <a:p>
            <a:endParaRPr lang="en-GB" cap="all" spc="100" dirty="0" smtClean="0">
              <a:solidFill>
                <a:schemeClr val="tx1">
                  <a:lumMod val="95000"/>
                  <a:lumOff val="5000"/>
                </a:schemeClr>
              </a:solidFill>
            </a:endParaRPr>
          </a:p>
        </p:txBody>
      </p:sp>
    </p:spTree>
    <p:extLst>
      <p:ext uri="{BB962C8B-B14F-4D97-AF65-F5344CB8AC3E}">
        <p14:creationId xmlns:p14="http://schemas.microsoft.com/office/powerpoint/2010/main" val="36590157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Rectangle 2"/>
          <p:cNvSpPr>
            <a:spLocks noChangeArrowheads="1"/>
          </p:cNvSpPr>
          <p:nvPr/>
        </p:nvSpPr>
        <p:spPr bwMode="auto">
          <a:xfrm>
            <a:off x="1524000" y="268288"/>
            <a:ext cx="8229600" cy="10271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eaLnBrk="0" hangingPunct="0">
              <a:defRPr>
                <a:solidFill>
                  <a:schemeClr val="tx1"/>
                </a:solidFill>
                <a:latin typeface="Arial" panose="020B0604020202020204" pitchFamily="34" charset="0"/>
                <a:cs typeface="Arial" panose="020B0604020202020204" pitchFamily="34" charset="0"/>
              </a:defRPr>
            </a:lvl3pPr>
            <a:lvl4pPr eaLnBrk="0" hangingPunct="0">
              <a:defRPr>
                <a:solidFill>
                  <a:schemeClr val="tx1"/>
                </a:solidFill>
                <a:latin typeface="Arial" panose="020B0604020202020204" pitchFamily="34" charset="0"/>
                <a:cs typeface="Arial" panose="020B0604020202020204" pitchFamily="34" charset="0"/>
              </a:defRPr>
            </a:lvl4pPr>
            <a:lvl5pPr eaLnBrk="0" hangingPunct="0">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3200" b="1" cap="all" spc="100" dirty="0">
                <a:solidFill>
                  <a:schemeClr val="tx1">
                    <a:lumMod val="95000"/>
                    <a:lumOff val="5000"/>
                  </a:schemeClr>
                </a:solidFill>
                <a:latin typeface="+mj-lt"/>
                <a:ea typeface="+mj-ea"/>
                <a:cs typeface="+mj-cs"/>
              </a:rPr>
              <a:t>My </a:t>
            </a:r>
            <a:r>
              <a:rPr lang="en-GB" altLang="en-US" sz="3200" b="1" cap="all" spc="100" dirty="0" smtClean="0">
                <a:solidFill>
                  <a:schemeClr val="tx1">
                    <a:lumMod val="95000"/>
                    <a:lumOff val="5000"/>
                  </a:schemeClr>
                </a:solidFill>
                <a:latin typeface="+mj-lt"/>
                <a:ea typeface="+mj-ea"/>
                <a:cs typeface="+mj-cs"/>
              </a:rPr>
              <a:t>ethical </a:t>
            </a:r>
            <a:r>
              <a:rPr lang="en-GB" altLang="en-US" sz="3200" b="1" cap="all" spc="100" dirty="0">
                <a:solidFill>
                  <a:schemeClr val="tx1">
                    <a:lumMod val="95000"/>
                    <a:lumOff val="5000"/>
                  </a:schemeClr>
                </a:solidFill>
                <a:latin typeface="+mj-lt"/>
                <a:ea typeface="+mj-ea"/>
                <a:cs typeface="+mj-cs"/>
              </a:rPr>
              <a:t>dilemma: </a:t>
            </a:r>
            <a:r>
              <a:rPr lang="en-GB" altLang="en-US" sz="3200" b="1" cap="all" spc="100" dirty="0" smtClean="0">
                <a:solidFill>
                  <a:schemeClr val="tx1">
                    <a:lumMod val="95000"/>
                    <a:lumOff val="5000"/>
                  </a:schemeClr>
                </a:solidFill>
                <a:latin typeface="+mj-lt"/>
                <a:ea typeface="+mj-ea"/>
                <a:cs typeface="+mj-cs"/>
              </a:rPr>
              <a:t>context matters (</a:t>
            </a:r>
            <a:r>
              <a:rPr lang="en-GB" altLang="en-US" sz="3200" b="1" cap="all" spc="100" dirty="0" err="1" smtClean="0">
                <a:solidFill>
                  <a:schemeClr val="tx1">
                    <a:lumMod val="95000"/>
                    <a:lumOff val="5000"/>
                  </a:schemeClr>
                </a:solidFill>
                <a:latin typeface="+mj-lt"/>
                <a:ea typeface="+mj-ea"/>
                <a:cs typeface="+mj-cs"/>
              </a:rPr>
              <a:t>Cont</a:t>
            </a:r>
            <a:r>
              <a:rPr lang="en-GB" altLang="en-US" sz="3200" b="1" cap="all" spc="100" dirty="0" smtClean="0">
                <a:solidFill>
                  <a:schemeClr val="tx1">
                    <a:lumMod val="95000"/>
                    <a:lumOff val="5000"/>
                  </a:schemeClr>
                </a:solidFill>
                <a:latin typeface="+mj-lt"/>
                <a:ea typeface="+mj-ea"/>
                <a:cs typeface="+mj-cs"/>
              </a:rPr>
              <a:t>)</a:t>
            </a:r>
            <a:endParaRPr lang="en-GB" altLang="en-US" sz="3200" b="1" cap="all" spc="100" dirty="0">
              <a:solidFill>
                <a:schemeClr val="tx1">
                  <a:lumMod val="95000"/>
                  <a:lumOff val="5000"/>
                </a:schemeClr>
              </a:solidFill>
              <a:latin typeface="+mj-lt"/>
              <a:ea typeface="+mj-ea"/>
              <a:cs typeface="+mj-cs"/>
            </a:endParaRPr>
          </a:p>
        </p:txBody>
      </p:sp>
      <p:sp>
        <p:nvSpPr>
          <p:cNvPr id="117777" name="Text Box 17"/>
          <p:cNvSpPr txBox="1">
            <a:spLocks noChangeArrowheads="1"/>
          </p:cNvSpPr>
          <p:nvPr/>
        </p:nvSpPr>
        <p:spPr bwMode="auto">
          <a:xfrm>
            <a:off x="1524000" y="1127126"/>
            <a:ext cx="9063038" cy="424731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endParaRPr lang="en-GB" dirty="0" smtClean="0"/>
          </a:p>
          <a:p>
            <a:endParaRPr lang="en-GB" altLang="en-US" cap="all" spc="100" dirty="0" smtClean="0">
              <a:solidFill>
                <a:schemeClr val="tx1">
                  <a:lumMod val="95000"/>
                  <a:lumOff val="5000"/>
                </a:schemeClr>
              </a:solidFill>
              <a:ea typeface="+mj-ea"/>
              <a:cs typeface="+mj-cs"/>
            </a:endParaRPr>
          </a:p>
          <a:p>
            <a:pPr marL="342900" indent="-342900">
              <a:buFont typeface="Arial" panose="020B0604020202020204" pitchFamily="34" charset="0"/>
              <a:buChar char="•"/>
            </a:pPr>
            <a:r>
              <a:rPr lang="en-GB" altLang="en-US" cap="all" spc="100" dirty="0" smtClean="0">
                <a:solidFill>
                  <a:schemeClr val="tx1">
                    <a:lumMod val="95000"/>
                    <a:lumOff val="5000"/>
                  </a:schemeClr>
                </a:solidFill>
              </a:rPr>
              <a:t>Schools </a:t>
            </a:r>
            <a:r>
              <a:rPr lang="en-GB" altLang="en-US" cap="all" spc="100" dirty="0">
                <a:solidFill>
                  <a:schemeClr val="tx1">
                    <a:lumMod val="95000"/>
                    <a:lumOff val="5000"/>
                  </a:schemeClr>
                </a:solidFill>
              </a:rPr>
              <a:t>are much more complex than the categories I was using to describe </a:t>
            </a:r>
            <a:r>
              <a:rPr lang="en-GB" altLang="en-US" cap="all" spc="100" dirty="0" smtClean="0">
                <a:solidFill>
                  <a:schemeClr val="tx1">
                    <a:lumMod val="95000"/>
                    <a:lumOff val="5000"/>
                  </a:schemeClr>
                </a:solidFill>
              </a:rPr>
              <a:t>them!</a:t>
            </a:r>
            <a:endParaRPr lang="en-GB" altLang="en-US" cap="all" spc="100" dirty="0">
              <a:solidFill>
                <a:schemeClr val="tx1">
                  <a:lumMod val="95000"/>
                  <a:lumOff val="5000"/>
                </a:schemeClr>
              </a:solidFill>
            </a:endParaRPr>
          </a:p>
          <a:p>
            <a:pPr marL="342900" indent="-342900">
              <a:buFont typeface="Arial" panose="020B0604020202020204" pitchFamily="34" charset="0"/>
              <a:buChar char="•"/>
            </a:pPr>
            <a:endParaRPr lang="en-GB" altLang="en-US" cap="all" spc="100" dirty="0">
              <a:solidFill>
                <a:schemeClr val="tx1">
                  <a:lumMod val="95000"/>
                  <a:lumOff val="5000"/>
                </a:schemeClr>
              </a:solidFill>
            </a:endParaRPr>
          </a:p>
          <a:p>
            <a:pPr marL="342900" indent="-342900">
              <a:buFont typeface="Arial" panose="020B0604020202020204" pitchFamily="34" charset="0"/>
              <a:buChar char="•"/>
            </a:pPr>
            <a:r>
              <a:rPr lang="en-GB" altLang="en-US" cap="all" spc="100" dirty="0">
                <a:solidFill>
                  <a:schemeClr val="tx1">
                    <a:lumMod val="95000"/>
                    <a:lumOff val="5000"/>
                  </a:schemeClr>
                </a:solidFill>
              </a:rPr>
              <a:t>Keeping confidentiality… even against the pressures from policy-makers and participants</a:t>
            </a:r>
            <a:endParaRPr lang="en-GB" cap="all" spc="100" dirty="0">
              <a:solidFill>
                <a:schemeClr val="tx1">
                  <a:lumMod val="95000"/>
                  <a:lumOff val="5000"/>
                </a:schemeClr>
              </a:solidFill>
            </a:endParaRPr>
          </a:p>
          <a:p>
            <a:pPr marL="342900" indent="-342900">
              <a:buFont typeface="Arial" panose="020B0604020202020204" pitchFamily="34" charset="0"/>
              <a:buChar char="•"/>
            </a:pPr>
            <a:endParaRPr lang="en-GB" cap="all" spc="100" dirty="0">
              <a:solidFill>
                <a:schemeClr val="tx1">
                  <a:lumMod val="95000"/>
                  <a:lumOff val="5000"/>
                </a:schemeClr>
              </a:solidFill>
            </a:endParaRPr>
          </a:p>
          <a:p>
            <a:pPr marL="342900" indent="-342900">
              <a:buFont typeface="Arial" panose="020B0604020202020204" pitchFamily="34" charset="0"/>
              <a:buChar char="•"/>
            </a:pPr>
            <a:r>
              <a:rPr lang="en-GB" cap="all" spc="100" dirty="0" smtClean="0">
                <a:solidFill>
                  <a:schemeClr val="tx1">
                    <a:lumMod val="95000"/>
                    <a:lumOff val="5000"/>
                  </a:schemeClr>
                </a:solidFill>
              </a:rPr>
              <a:t>Understanding </a:t>
            </a:r>
            <a:r>
              <a:rPr lang="en-GB" cap="all" spc="100" dirty="0">
                <a:solidFill>
                  <a:schemeClr val="tx1">
                    <a:lumMod val="95000"/>
                    <a:lumOff val="5000"/>
                  </a:schemeClr>
                </a:solidFill>
              </a:rPr>
              <a:t>effectiveness as a necessary prerequisite for any definition of a ‘good’ school, but still narrow to describe quality</a:t>
            </a:r>
            <a:r>
              <a:rPr lang="en-GB" cap="all" spc="100" dirty="0" smtClean="0">
                <a:solidFill>
                  <a:schemeClr val="tx1">
                    <a:lumMod val="95000"/>
                    <a:lumOff val="5000"/>
                  </a:schemeClr>
                </a:solidFill>
              </a:rPr>
              <a:t>.</a:t>
            </a:r>
          </a:p>
          <a:p>
            <a:pPr marL="342900" indent="-342900">
              <a:buFont typeface="Arial" panose="020B0604020202020204" pitchFamily="34" charset="0"/>
              <a:buChar char="•"/>
            </a:pPr>
            <a:endParaRPr lang="en-GB" altLang="en-US" cap="all" spc="100" dirty="0">
              <a:solidFill>
                <a:schemeClr val="tx1">
                  <a:lumMod val="95000"/>
                  <a:lumOff val="5000"/>
                </a:schemeClr>
              </a:solidFill>
            </a:endParaRPr>
          </a:p>
          <a:p>
            <a:pPr marL="342900" indent="-342900">
              <a:buFont typeface="Arial" panose="020B0604020202020204" pitchFamily="34" charset="0"/>
              <a:buChar char="•"/>
            </a:pPr>
            <a:r>
              <a:rPr lang="en-GB" cap="all" spc="100" dirty="0">
                <a:solidFill>
                  <a:schemeClr val="tx1">
                    <a:lumMod val="95000"/>
                    <a:lumOff val="5000"/>
                  </a:schemeClr>
                </a:solidFill>
              </a:rPr>
              <a:t>Highlight methodological limitations: Avoid causal attributions in non-experimental fields</a:t>
            </a:r>
            <a:r>
              <a:rPr lang="en-US" cap="all" spc="100" dirty="0">
                <a:solidFill>
                  <a:schemeClr val="tx1">
                    <a:lumMod val="95000"/>
                    <a:lumOff val="5000"/>
                  </a:schemeClr>
                </a:solidFill>
              </a:rPr>
              <a:t>-</a:t>
            </a:r>
            <a:r>
              <a:rPr lang="en-GB" cap="all" spc="100" dirty="0">
                <a:solidFill>
                  <a:schemeClr val="tx1">
                    <a:lumMod val="95000"/>
                    <a:lumOff val="5000"/>
                  </a:schemeClr>
                </a:solidFill>
              </a:rPr>
              <a:t>neither the methods independently applied, nor both of them together, provided causal explanations of the differences found in  students’ performance</a:t>
            </a:r>
            <a:r>
              <a:rPr lang="en-GB" cap="all" spc="100" dirty="0">
                <a:solidFill>
                  <a:schemeClr val="tx1">
                    <a:lumMod val="95000"/>
                    <a:lumOff val="5000"/>
                  </a:schemeClr>
                </a:solidFill>
              </a:rPr>
              <a:t>. </a:t>
            </a:r>
          </a:p>
        </p:txBody>
      </p:sp>
    </p:spTree>
    <p:extLst>
      <p:ext uri="{BB962C8B-B14F-4D97-AF65-F5344CB8AC3E}">
        <p14:creationId xmlns:p14="http://schemas.microsoft.com/office/powerpoint/2010/main" val="28451614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984" y="1341309"/>
            <a:ext cx="10515600" cy="1325563"/>
          </a:xfrm>
        </p:spPr>
        <p:txBody>
          <a:bodyPr>
            <a:normAutofit fontScale="90000"/>
          </a:bodyPr>
          <a:lstStyle/>
          <a:p>
            <a:r>
              <a:rPr lang="en-US" sz="3600" b="1" dirty="0"/>
              <a:t>References</a:t>
            </a:r>
            <a:r>
              <a:rPr lang="en-US" sz="2000" dirty="0" smtClean="0"/>
              <a:t/>
            </a:r>
            <a:br>
              <a:rPr lang="en-US" sz="2000" dirty="0" smtClean="0"/>
            </a:br>
            <a:r>
              <a:rPr lang="en-US" sz="2000" dirty="0"/>
              <a:t/>
            </a:r>
            <a:br>
              <a:rPr lang="en-US" sz="2000" dirty="0"/>
            </a:br>
            <a:r>
              <a:rPr lang="en-US" sz="2000" dirty="0" smtClean="0"/>
              <a:t/>
            </a:r>
            <a:br>
              <a:rPr lang="en-US" sz="2000" dirty="0" smtClean="0"/>
            </a:br>
            <a:r>
              <a:rPr lang="en-US" sz="2000" dirty="0"/>
              <a:t>Sikes, p. (2010) The ethics of writing life histories and narratives in educational research. In A. Bath-maker &amp; P. Harnett (eds.) Exploring Learning, Identity and Power Through Life History and Narrative Research. pp. 11–24. London: Routledge/</a:t>
            </a:r>
            <a:r>
              <a:rPr lang="en-US" sz="2000" dirty="0" err="1"/>
              <a:t>Falmer</a:t>
            </a:r>
            <a:endParaRPr lang="en-US" sz="2000" dirty="0"/>
          </a:p>
        </p:txBody>
      </p:sp>
    </p:spTree>
    <p:extLst>
      <p:ext uri="{BB962C8B-B14F-4D97-AF65-F5344CB8AC3E}">
        <p14:creationId xmlns:p14="http://schemas.microsoft.com/office/powerpoint/2010/main" val="3711079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81199" y="457201"/>
            <a:ext cx="9535297" cy="1027113"/>
          </a:xfrm>
        </p:spPr>
        <p:txBody>
          <a:bodyPr>
            <a:normAutofit/>
          </a:bodyPr>
          <a:lstStyle/>
          <a:p>
            <a:pPr eaLnBrk="1" hangingPunct="1"/>
            <a:r>
              <a:rPr lang="en-GB" altLang="en-US" sz="3200" b="1" dirty="0" smtClean="0"/>
              <a:t>Overview</a:t>
            </a:r>
            <a:endParaRPr lang="en-GB" altLang="en-US" sz="3200" b="1" dirty="0"/>
          </a:p>
        </p:txBody>
      </p:sp>
      <p:sp>
        <p:nvSpPr>
          <p:cNvPr id="4099" name="Rectangle 3"/>
          <p:cNvSpPr>
            <a:spLocks noGrp="1" noChangeArrowheads="1"/>
          </p:cNvSpPr>
          <p:nvPr>
            <p:ph type="body" idx="1"/>
          </p:nvPr>
        </p:nvSpPr>
        <p:spPr>
          <a:xfrm>
            <a:off x="1981201" y="1752600"/>
            <a:ext cx="8435975" cy="4895850"/>
          </a:xfrm>
        </p:spPr>
        <p:txBody>
          <a:bodyPr>
            <a:normAutofit/>
          </a:bodyPr>
          <a:lstStyle/>
          <a:p>
            <a:pPr marL="0" indent="0" eaLnBrk="1" hangingPunct="1">
              <a:lnSpc>
                <a:spcPct val="80000"/>
              </a:lnSpc>
              <a:buNone/>
            </a:pPr>
            <a:r>
              <a:rPr lang="en-GB" altLang="en-US" sz="2000" cap="all" spc="100" dirty="0" smtClean="0">
                <a:solidFill>
                  <a:schemeClr val="tx1">
                    <a:lumMod val="95000"/>
                    <a:lumOff val="5000"/>
                  </a:schemeClr>
                </a:solidFill>
                <a:ea typeface="+mj-ea"/>
                <a:cs typeface="+mj-cs"/>
              </a:rPr>
              <a:t>Context of the Chilean school system</a:t>
            </a:r>
            <a:endParaRPr lang="en-GB" altLang="en-US" sz="2000" cap="all" spc="100" dirty="0">
              <a:solidFill>
                <a:schemeClr val="tx1">
                  <a:lumMod val="95000"/>
                  <a:lumOff val="5000"/>
                </a:schemeClr>
              </a:solidFill>
              <a:ea typeface="+mj-ea"/>
              <a:cs typeface="+mj-cs"/>
            </a:endParaRPr>
          </a:p>
          <a:p>
            <a:pPr eaLnBrk="1" hangingPunct="1">
              <a:lnSpc>
                <a:spcPct val="80000"/>
              </a:lnSpc>
            </a:pPr>
            <a:endParaRPr lang="en-GB" altLang="en-US" sz="2000" cap="all" spc="100" dirty="0">
              <a:solidFill>
                <a:schemeClr val="tx1">
                  <a:lumMod val="95000"/>
                  <a:lumOff val="5000"/>
                </a:schemeClr>
              </a:solidFill>
              <a:ea typeface="+mj-ea"/>
              <a:cs typeface="+mj-cs"/>
            </a:endParaRPr>
          </a:p>
          <a:p>
            <a:pPr marL="0" indent="0" eaLnBrk="1" hangingPunct="1">
              <a:lnSpc>
                <a:spcPct val="80000"/>
              </a:lnSpc>
              <a:buNone/>
            </a:pPr>
            <a:r>
              <a:rPr lang="en-GB" altLang="en-US" sz="2000" cap="all" spc="100" dirty="0" smtClean="0">
                <a:solidFill>
                  <a:schemeClr val="tx1">
                    <a:lumMod val="95000"/>
                    <a:lumOff val="5000"/>
                  </a:schemeClr>
                </a:solidFill>
                <a:ea typeface="+mj-ea"/>
                <a:cs typeface="+mj-cs"/>
              </a:rPr>
              <a:t>PhD thesis aims and methodology</a:t>
            </a:r>
          </a:p>
          <a:p>
            <a:pPr eaLnBrk="1" hangingPunct="1">
              <a:lnSpc>
                <a:spcPct val="80000"/>
              </a:lnSpc>
            </a:pPr>
            <a:endParaRPr lang="en-GB" altLang="en-US" sz="2000" cap="all" spc="100" dirty="0">
              <a:solidFill>
                <a:schemeClr val="tx1">
                  <a:lumMod val="95000"/>
                  <a:lumOff val="5000"/>
                </a:schemeClr>
              </a:solidFill>
              <a:ea typeface="+mj-ea"/>
              <a:cs typeface="+mj-cs"/>
            </a:endParaRPr>
          </a:p>
          <a:p>
            <a:pPr marL="0" indent="0" eaLnBrk="1" hangingPunct="1">
              <a:lnSpc>
                <a:spcPct val="80000"/>
              </a:lnSpc>
              <a:buNone/>
            </a:pPr>
            <a:r>
              <a:rPr lang="en-GB" altLang="en-US" sz="2000" cap="all" spc="100" dirty="0" smtClean="0">
                <a:solidFill>
                  <a:schemeClr val="tx1">
                    <a:lumMod val="95000"/>
                    <a:lumOff val="5000"/>
                  </a:schemeClr>
                </a:solidFill>
                <a:ea typeface="+mj-ea"/>
                <a:cs typeface="+mj-cs"/>
              </a:rPr>
              <a:t>Ethical dilemma in context</a:t>
            </a:r>
            <a:endParaRPr lang="en-GB" altLang="en-US" sz="2000" cap="all" spc="100" dirty="0">
              <a:solidFill>
                <a:schemeClr val="tx1">
                  <a:lumMod val="95000"/>
                  <a:lumOff val="5000"/>
                </a:schemeClr>
              </a:solidFill>
              <a:ea typeface="+mj-ea"/>
              <a:cs typeface="+mj-cs"/>
            </a:endParaRPr>
          </a:p>
        </p:txBody>
      </p:sp>
      <p:sp>
        <p:nvSpPr>
          <p:cNvPr id="4102" name="Rectangle 6"/>
          <p:cNvSpPr>
            <a:spLocks noChangeArrowheads="1"/>
          </p:cNvSpPr>
          <p:nvPr/>
        </p:nvSpPr>
        <p:spPr bwMode="auto">
          <a:xfrm>
            <a:off x="3619500" y="3114675"/>
            <a:ext cx="9144000"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endParaRPr lang="en-US"/>
          </a:p>
        </p:txBody>
      </p:sp>
    </p:spTree>
    <p:extLst>
      <p:ext uri="{BB962C8B-B14F-4D97-AF65-F5344CB8AC3E}">
        <p14:creationId xmlns:p14="http://schemas.microsoft.com/office/powerpoint/2010/main" val="8182115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Rectangle 6"/>
          <p:cNvSpPr>
            <a:spLocks noChangeArrowheads="1"/>
          </p:cNvSpPr>
          <p:nvPr/>
        </p:nvSpPr>
        <p:spPr bwMode="auto">
          <a:xfrm>
            <a:off x="3619500" y="3114675"/>
            <a:ext cx="9144000"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endParaRPr lang="en-US"/>
          </a:p>
        </p:txBody>
      </p:sp>
      <p:pic>
        <p:nvPicPr>
          <p:cNvPr id="7" name="Content Placeholder 9" descr="Screen Shot 2016-03-16 at 13.02.57.png"/>
          <p:cNvPicPr>
            <a:picLocks noGrp="1" noChangeAspect="1"/>
          </p:cNvPicPr>
          <p:nvPr/>
        </p:nvPicPr>
        <p:blipFill>
          <a:blip r:embed="rId2">
            <a:extLst>
              <a:ext uri="{28A0092B-C50C-407E-A947-70E740481C1C}">
                <a14:useLocalDpi xmlns:a14="http://schemas.microsoft.com/office/drawing/2010/main" val="0"/>
              </a:ext>
            </a:extLst>
          </a:blip>
          <a:srcRect t="1190" b="1190"/>
          <a:stretch>
            <a:fillRect/>
          </a:stretch>
        </p:blipFill>
        <p:spPr>
          <a:xfrm>
            <a:off x="579663" y="36434"/>
            <a:ext cx="10624447" cy="7423177"/>
          </a:xfrm>
          <a:prstGeom prst="rect">
            <a:avLst/>
          </a:prstGeom>
        </p:spPr>
      </p:pic>
    </p:spTree>
    <p:extLst>
      <p:ext uri="{BB962C8B-B14F-4D97-AF65-F5344CB8AC3E}">
        <p14:creationId xmlns:p14="http://schemas.microsoft.com/office/powerpoint/2010/main" val="4261322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81199" y="457201"/>
            <a:ext cx="9535297" cy="1027113"/>
          </a:xfrm>
        </p:spPr>
        <p:txBody>
          <a:bodyPr>
            <a:normAutofit/>
          </a:bodyPr>
          <a:lstStyle/>
          <a:p>
            <a:pPr eaLnBrk="1" hangingPunct="1"/>
            <a:r>
              <a:rPr lang="en-GB" altLang="en-US" sz="3200" b="1" dirty="0" err="1" smtClean="0"/>
              <a:t>phd</a:t>
            </a:r>
            <a:r>
              <a:rPr lang="en-GB" altLang="en-US" sz="3200" b="1" dirty="0" smtClean="0"/>
              <a:t> thesis aim and methodology</a:t>
            </a:r>
            <a:endParaRPr lang="en-GB" altLang="en-US" sz="3200" b="1" dirty="0"/>
          </a:p>
        </p:txBody>
      </p:sp>
      <p:sp>
        <p:nvSpPr>
          <p:cNvPr id="4099" name="Rectangle 3"/>
          <p:cNvSpPr>
            <a:spLocks noGrp="1" noChangeArrowheads="1"/>
          </p:cNvSpPr>
          <p:nvPr>
            <p:ph type="body" idx="1"/>
          </p:nvPr>
        </p:nvSpPr>
        <p:spPr>
          <a:xfrm>
            <a:off x="1981201" y="1752600"/>
            <a:ext cx="8762999" cy="4895850"/>
          </a:xfrm>
        </p:spPr>
        <p:txBody>
          <a:bodyPr>
            <a:normAutofit fontScale="92500" lnSpcReduction="10000"/>
          </a:bodyPr>
          <a:lstStyle/>
          <a:p>
            <a:pPr eaLnBrk="1" hangingPunct="1">
              <a:lnSpc>
                <a:spcPct val="80000"/>
              </a:lnSpc>
            </a:pPr>
            <a:r>
              <a:rPr lang="en-GB" altLang="en-US" sz="2000" cap="all" spc="100" dirty="0" smtClean="0">
                <a:solidFill>
                  <a:schemeClr val="tx1">
                    <a:lumMod val="95000"/>
                    <a:lumOff val="5000"/>
                  </a:schemeClr>
                </a:solidFill>
                <a:ea typeface="+mj-ea"/>
                <a:cs typeface="+mj-cs"/>
              </a:rPr>
              <a:t>Aim: Compare Chilean school performance in a fair way</a:t>
            </a:r>
            <a:endParaRPr lang="en-GB" altLang="en-US" sz="2000" cap="all" spc="100" dirty="0">
              <a:solidFill>
                <a:schemeClr val="tx1">
                  <a:lumMod val="95000"/>
                  <a:lumOff val="5000"/>
                </a:schemeClr>
              </a:solidFill>
              <a:ea typeface="+mj-ea"/>
              <a:cs typeface="+mj-cs"/>
            </a:endParaRPr>
          </a:p>
          <a:p>
            <a:pPr eaLnBrk="1" hangingPunct="1">
              <a:lnSpc>
                <a:spcPct val="80000"/>
              </a:lnSpc>
            </a:pPr>
            <a:r>
              <a:rPr lang="en-GB" altLang="en-US" sz="2000" cap="all" spc="100" dirty="0" smtClean="0">
                <a:solidFill>
                  <a:schemeClr val="tx1">
                    <a:lumMod val="95000"/>
                    <a:lumOff val="5000"/>
                  </a:schemeClr>
                </a:solidFill>
                <a:ea typeface="+mj-ea"/>
                <a:cs typeface="+mj-cs"/>
              </a:rPr>
              <a:t>Methodology:</a:t>
            </a:r>
            <a:r>
              <a:rPr lang="en-GB" altLang="en-US" sz="2000" cap="all" spc="100" dirty="0">
                <a:solidFill>
                  <a:schemeClr val="tx1">
                    <a:lumMod val="95000"/>
                    <a:lumOff val="5000"/>
                  </a:schemeClr>
                </a:solidFill>
                <a:ea typeface="+mj-ea"/>
                <a:cs typeface="+mj-cs"/>
              </a:rPr>
              <a:t> </a:t>
            </a:r>
            <a:r>
              <a:rPr lang="en-GB" altLang="en-US" sz="2000" cap="all" spc="100" dirty="0" smtClean="0">
                <a:solidFill>
                  <a:schemeClr val="tx1">
                    <a:lumMod val="95000"/>
                    <a:lumOff val="5000"/>
                  </a:schemeClr>
                </a:solidFill>
                <a:ea typeface="+mj-ea"/>
                <a:cs typeface="+mj-cs"/>
              </a:rPr>
              <a:t>Sequential </a:t>
            </a:r>
            <a:r>
              <a:rPr lang="en-GB" altLang="en-US" sz="2000" cap="all" spc="100" dirty="0">
                <a:solidFill>
                  <a:schemeClr val="tx1">
                    <a:lumMod val="95000"/>
                    <a:lumOff val="5000"/>
                  </a:schemeClr>
                </a:solidFill>
                <a:ea typeface="+mj-ea"/>
                <a:cs typeface="+mj-cs"/>
              </a:rPr>
              <a:t>Explanatory Mixed Methods design (</a:t>
            </a:r>
            <a:r>
              <a:rPr lang="en-GB" altLang="en-US" sz="2000" cap="all" spc="100" dirty="0" err="1">
                <a:solidFill>
                  <a:schemeClr val="tx1">
                    <a:lumMod val="95000"/>
                    <a:lumOff val="5000"/>
                  </a:schemeClr>
                </a:solidFill>
                <a:ea typeface="+mj-ea"/>
                <a:cs typeface="+mj-cs"/>
              </a:rPr>
              <a:t>Teddlie</a:t>
            </a:r>
            <a:r>
              <a:rPr lang="en-GB" altLang="en-US" sz="2000" cap="all" spc="100" dirty="0">
                <a:solidFill>
                  <a:schemeClr val="tx1">
                    <a:lumMod val="95000"/>
                    <a:lumOff val="5000"/>
                  </a:schemeClr>
                </a:solidFill>
                <a:ea typeface="+mj-ea"/>
                <a:cs typeface="+mj-cs"/>
              </a:rPr>
              <a:t> and </a:t>
            </a:r>
            <a:r>
              <a:rPr lang="en-GB" altLang="en-US" sz="2000" cap="all" spc="100" dirty="0" err="1">
                <a:solidFill>
                  <a:schemeClr val="tx1">
                    <a:lumMod val="95000"/>
                    <a:lumOff val="5000"/>
                  </a:schemeClr>
                </a:solidFill>
                <a:ea typeface="+mj-ea"/>
                <a:cs typeface="+mj-cs"/>
              </a:rPr>
              <a:t>Tashakkori</a:t>
            </a:r>
            <a:r>
              <a:rPr lang="en-GB" altLang="en-US" sz="2000" cap="all" spc="100" dirty="0">
                <a:solidFill>
                  <a:schemeClr val="tx1">
                    <a:lumMod val="95000"/>
                    <a:lumOff val="5000"/>
                  </a:schemeClr>
                </a:solidFill>
                <a:ea typeface="+mj-ea"/>
                <a:cs typeface="+mj-cs"/>
              </a:rPr>
              <a:t>, 2009; Creswell, </a:t>
            </a:r>
            <a:r>
              <a:rPr lang="en-GB" altLang="en-US" sz="2000" cap="all" spc="100" dirty="0" smtClean="0">
                <a:solidFill>
                  <a:schemeClr val="tx1">
                    <a:lumMod val="95000"/>
                    <a:lumOff val="5000"/>
                  </a:schemeClr>
                </a:solidFill>
                <a:ea typeface="+mj-ea"/>
                <a:cs typeface="+mj-cs"/>
              </a:rPr>
              <a:t>2009)</a:t>
            </a:r>
          </a:p>
          <a:p>
            <a:pPr eaLnBrk="1" hangingPunct="1">
              <a:lnSpc>
                <a:spcPct val="80000"/>
              </a:lnSpc>
            </a:pPr>
            <a:endParaRPr lang="en-GB" altLang="en-US" sz="2000" cap="all" spc="100" dirty="0">
              <a:solidFill>
                <a:schemeClr val="tx1">
                  <a:lumMod val="95000"/>
                  <a:lumOff val="5000"/>
                </a:schemeClr>
              </a:solidFill>
              <a:ea typeface="+mj-ea"/>
              <a:cs typeface="+mj-cs"/>
            </a:endParaRPr>
          </a:p>
          <a:p>
            <a:endParaRPr lang="en-GB" sz="2000" dirty="0" smtClean="0"/>
          </a:p>
          <a:p>
            <a:endParaRPr lang="en-GB" sz="2000" dirty="0"/>
          </a:p>
          <a:p>
            <a:pPr marL="0" indent="0">
              <a:buNone/>
            </a:pPr>
            <a:r>
              <a:rPr lang="en-GB" sz="2000" dirty="0" smtClean="0"/>
              <a:t>The </a:t>
            </a:r>
            <a:r>
              <a:rPr lang="en-GB" sz="2000" dirty="0"/>
              <a:t>main features of </a:t>
            </a:r>
            <a:r>
              <a:rPr lang="en-GB" sz="2000" dirty="0" smtClean="0"/>
              <a:t>the </a:t>
            </a:r>
            <a:r>
              <a:rPr lang="en-GB" sz="2000" dirty="0"/>
              <a:t>data </a:t>
            </a:r>
            <a:r>
              <a:rPr lang="en-GB" sz="2000" dirty="0" smtClean="0"/>
              <a:t>were:</a:t>
            </a:r>
            <a:endParaRPr lang="en-GB" sz="2000" dirty="0"/>
          </a:p>
          <a:p>
            <a:pPr marL="0" indent="0">
              <a:buNone/>
            </a:pPr>
            <a:r>
              <a:rPr lang="en-GB" sz="2000" dirty="0" smtClean="0"/>
              <a:t>Language (Spanish) </a:t>
            </a:r>
            <a:r>
              <a:rPr lang="en-GB" sz="2000" dirty="0"/>
              <a:t>National exam scores dataset (SIMCE)</a:t>
            </a:r>
          </a:p>
          <a:p>
            <a:pPr marL="0" indent="0">
              <a:buNone/>
            </a:pPr>
            <a:r>
              <a:rPr lang="en-GB" sz="2000" dirty="0"/>
              <a:t>Sample of </a:t>
            </a:r>
            <a:r>
              <a:rPr lang="en-GB" sz="2000" dirty="0" smtClean="0"/>
              <a:t>176,896 </a:t>
            </a:r>
            <a:r>
              <a:rPr lang="en-GB" sz="2000" dirty="0"/>
              <a:t>students (level-1) nested within </a:t>
            </a:r>
            <a:r>
              <a:rPr lang="en-GB" sz="2000" dirty="0" smtClean="0"/>
              <a:t>2,283 </a:t>
            </a:r>
            <a:r>
              <a:rPr lang="en-GB" sz="2000" dirty="0"/>
              <a:t>schools (level-2)</a:t>
            </a:r>
          </a:p>
          <a:p>
            <a:pPr marL="0" indent="0">
              <a:buNone/>
            </a:pPr>
            <a:r>
              <a:rPr lang="en-GB" sz="2000" dirty="0"/>
              <a:t>Response variable is an exam score took </a:t>
            </a:r>
            <a:r>
              <a:rPr lang="en-GB" sz="2000" dirty="0" smtClean="0"/>
              <a:t>in secondary education : </a:t>
            </a:r>
            <a:r>
              <a:rPr lang="en-GB" sz="2000" dirty="0"/>
              <a:t>SIMCE year </a:t>
            </a:r>
            <a:r>
              <a:rPr lang="en-GB" sz="2000" dirty="0" smtClean="0"/>
              <a:t>10 </a:t>
            </a:r>
            <a:r>
              <a:rPr lang="en-GB" sz="2000" dirty="0"/>
              <a:t>in </a:t>
            </a:r>
            <a:r>
              <a:rPr lang="en-GB" sz="2000" dirty="0" smtClean="0"/>
              <a:t>2006</a:t>
            </a:r>
            <a:endParaRPr lang="en-GB" sz="2000" dirty="0"/>
          </a:p>
          <a:p>
            <a:pPr marL="0" indent="0">
              <a:buNone/>
            </a:pPr>
            <a:r>
              <a:rPr lang="en-GB" sz="2000" dirty="0"/>
              <a:t>Key </a:t>
            </a:r>
            <a:r>
              <a:rPr lang="en-GB" sz="2000" dirty="0" smtClean="0"/>
              <a:t>covariates </a:t>
            </a:r>
            <a:r>
              <a:rPr lang="en-GB" sz="2000" dirty="0"/>
              <a:t>at the student </a:t>
            </a:r>
            <a:r>
              <a:rPr lang="en-GB" sz="2000" dirty="0" smtClean="0"/>
              <a:t>level: Language </a:t>
            </a:r>
            <a:r>
              <a:rPr lang="en-GB" sz="2000" dirty="0"/>
              <a:t>SIMCE </a:t>
            </a:r>
            <a:r>
              <a:rPr lang="en-GB" sz="2000" dirty="0" smtClean="0"/>
              <a:t>year 8 </a:t>
            </a:r>
            <a:r>
              <a:rPr lang="en-GB" sz="2000" dirty="0"/>
              <a:t>(</a:t>
            </a:r>
            <a:r>
              <a:rPr lang="en-GB" sz="2000" dirty="0" smtClean="0"/>
              <a:t>2004), Mother’s education, Family income, Student gender, Number </a:t>
            </a:r>
            <a:r>
              <a:rPr lang="en-GB" sz="2000" dirty="0"/>
              <a:t>of books at </a:t>
            </a:r>
            <a:r>
              <a:rPr lang="en-GB" sz="2000" dirty="0" smtClean="0"/>
              <a:t>home</a:t>
            </a:r>
          </a:p>
          <a:p>
            <a:pPr marL="0" indent="0">
              <a:buNone/>
            </a:pPr>
            <a:r>
              <a:rPr lang="en-GB" sz="2000" dirty="0" smtClean="0"/>
              <a:t>Key </a:t>
            </a:r>
            <a:r>
              <a:rPr lang="en-GB" sz="2000" dirty="0"/>
              <a:t>covariates at the school </a:t>
            </a:r>
            <a:r>
              <a:rPr lang="en-GB" sz="2000" dirty="0" smtClean="0"/>
              <a:t>level: School SES, Mean prior achievement</a:t>
            </a:r>
            <a:endParaRPr lang="en-GB" altLang="en-US" sz="2000" cap="all" spc="100" dirty="0" smtClean="0">
              <a:solidFill>
                <a:schemeClr val="tx1">
                  <a:lumMod val="95000"/>
                  <a:lumOff val="5000"/>
                </a:schemeClr>
              </a:solidFill>
              <a:ea typeface="+mj-ea"/>
              <a:cs typeface="+mj-cs"/>
            </a:endParaRPr>
          </a:p>
        </p:txBody>
      </p:sp>
      <p:sp>
        <p:nvSpPr>
          <p:cNvPr id="4102" name="Rectangle 6"/>
          <p:cNvSpPr>
            <a:spLocks noChangeArrowheads="1"/>
          </p:cNvSpPr>
          <p:nvPr/>
        </p:nvSpPr>
        <p:spPr bwMode="auto">
          <a:xfrm>
            <a:off x="3619500" y="3114675"/>
            <a:ext cx="9144000"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endParaRPr lang="en-US"/>
          </a:p>
        </p:txBody>
      </p:sp>
      <p:pic>
        <p:nvPicPr>
          <p:cNvPr id="4101" name="Object 1"/>
          <p:cNvPicPr>
            <a:picLocks noChangeArrowheads="1"/>
          </p:cNvPicPr>
          <p:nvPr/>
        </p:nvPicPr>
        <p:blipFill>
          <a:blip r:embed="rId2">
            <a:extLst>
              <a:ext uri="{28A0092B-C50C-407E-A947-70E740481C1C}">
                <a14:useLocalDpi xmlns:a14="http://schemas.microsoft.com/office/drawing/2010/main" val="0"/>
              </a:ext>
            </a:extLst>
          </a:blip>
          <a:srcRect b="-1532"/>
          <a:stretch>
            <a:fillRect/>
          </a:stretch>
        </p:blipFill>
        <p:spPr bwMode="auto">
          <a:xfrm>
            <a:off x="1981199" y="2946916"/>
            <a:ext cx="6096000" cy="70485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3382919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1486930" y="67469"/>
            <a:ext cx="8686800" cy="1027113"/>
          </a:xfrm>
        </p:spPr>
        <p:txBody>
          <a:bodyPr>
            <a:normAutofit/>
          </a:bodyPr>
          <a:lstStyle/>
          <a:p>
            <a:pPr eaLnBrk="1" hangingPunct="1"/>
            <a:r>
              <a:rPr lang="en-GB" altLang="en-US" sz="3200" b="1" dirty="0"/>
              <a:t>Phases of the study</a:t>
            </a:r>
          </a:p>
        </p:txBody>
      </p:sp>
      <p:sp>
        <p:nvSpPr>
          <p:cNvPr id="82947" name="Rectangle 3"/>
          <p:cNvSpPr>
            <a:spLocks noGrp="1" noChangeArrowheads="1"/>
          </p:cNvSpPr>
          <p:nvPr>
            <p:ph type="body" idx="4294967295"/>
          </p:nvPr>
        </p:nvSpPr>
        <p:spPr>
          <a:xfrm>
            <a:off x="1981200" y="1684338"/>
            <a:ext cx="8686800" cy="5715000"/>
          </a:xfrm>
        </p:spPr>
        <p:txBody>
          <a:bodyPr>
            <a:normAutofit/>
          </a:bodyPr>
          <a:lstStyle/>
          <a:p>
            <a:pPr eaLnBrk="1" hangingPunct="1">
              <a:lnSpc>
                <a:spcPct val="80000"/>
              </a:lnSpc>
              <a:buFont typeface="Wingdings" panose="05000000000000000000" pitchFamily="2" charset="2"/>
              <a:buNone/>
            </a:pPr>
            <a:r>
              <a:rPr lang="en-GB" altLang="en-US" sz="1800" cap="all" spc="100" dirty="0">
                <a:solidFill>
                  <a:schemeClr val="tx1">
                    <a:lumMod val="95000"/>
                    <a:lumOff val="5000"/>
                  </a:schemeClr>
                </a:solidFill>
                <a:ea typeface="+mj-ea"/>
                <a:cs typeface="+mj-cs"/>
              </a:rPr>
              <a:t>I</a:t>
            </a:r>
            <a:r>
              <a:rPr lang="en-GB" altLang="en-US" sz="1800" cap="all" spc="100" dirty="0" smtClean="0">
                <a:solidFill>
                  <a:schemeClr val="tx1">
                    <a:lumMod val="95000"/>
                    <a:lumOff val="5000"/>
                  </a:schemeClr>
                </a:solidFill>
                <a:ea typeface="+mj-ea"/>
                <a:cs typeface="+mj-cs"/>
              </a:rPr>
              <a:t>nvestigate </a:t>
            </a:r>
            <a:r>
              <a:rPr lang="en-GB" altLang="en-US" sz="1800" cap="all" spc="100" dirty="0">
                <a:solidFill>
                  <a:schemeClr val="tx1">
                    <a:lumMod val="95000"/>
                    <a:lumOff val="5000"/>
                  </a:schemeClr>
                </a:solidFill>
                <a:ea typeface="+mj-ea"/>
                <a:cs typeface="+mj-cs"/>
              </a:rPr>
              <a:t>the range, extent and consistency of school effectiveness in </a:t>
            </a:r>
            <a:r>
              <a:rPr lang="en-GB" altLang="en-US" sz="1800" cap="all" spc="100" dirty="0" smtClean="0">
                <a:solidFill>
                  <a:schemeClr val="tx1">
                    <a:lumMod val="95000"/>
                    <a:lumOff val="5000"/>
                  </a:schemeClr>
                </a:solidFill>
                <a:ea typeface="+mj-ea"/>
                <a:cs typeface="+mj-cs"/>
              </a:rPr>
              <a:t>Chilean secondary </a:t>
            </a:r>
            <a:r>
              <a:rPr lang="en-GB" altLang="en-US" sz="1800" cap="all" spc="100" dirty="0">
                <a:solidFill>
                  <a:schemeClr val="tx1">
                    <a:lumMod val="95000"/>
                    <a:lumOff val="5000"/>
                  </a:schemeClr>
                </a:solidFill>
                <a:ea typeface="+mj-ea"/>
                <a:cs typeface="+mj-cs"/>
              </a:rPr>
              <a:t>schools. </a:t>
            </a:r>
            <a:r>
              <a:rPr lang="en-GB" altLang="en-US" sz="1800" cap="all" spc="100" dirty="0" smtClean="0">
                <a:solidFill>
                  <a:schemeClr val="tx1">
                    <a:lumMod val="95000"/>
                    <a:lumOff val="5000"/>
                  </a:schemeClr>
                </a:solidFill>
                <a:ea typeface="+mj-ea"/>
                <a:cs typeface="+mj-cs"/>
              </a:rPr>
              <a:t>the </a:t>
            </a:r>
            <a:r>
              <a:rPr lang="en-GB" altLang="en-US" sz="1800" cap="all" spc="100" dirty="0">
                <a:solidFill>
                  <a:schemeClr val="tx1">
                    <a:lumMod val="95000"/>
                    <a:lumOff val="5000"/>
                  </a:schemeClr>
                </a:solidFill>
                <a:ea typeface="+mj-ea"/>
                <a:cs typeface="+mj-cs"/>
              </a:rPr>
              <a:t>longitudinal sample </a:t>
            </a:r>
            <a:r>
              <a:rPr lang="en-GB" altLang="en-US" sz="1800" cap="all" spc="100" dirty="0" smtClean="0">
                <a:solidFill>
                  <a:schemeClr val="tx1">
                    <a:lumMod val="95000"/>
                    <a:lumOff val="5000"/>
                  </a:schemeClr>
                </a:solidFill>
                <a:ea typeface="+mj-ea"/>
                <a:cs typeface="+mj-cs"/>
              </a:rPr>
              <a:t>was analysed using </a:t>
            </a:r>
            <a:r>
              <a:rPr lang="en-GB" altLang="en-US" sz="1800" cap="all" spc="100" dirty="0">
                <a:solidFill>
                  <a:schemeClr val="tx1">
                    <a:lumMod val="95000"/>
                    <a:lumOff val="5000"/>
                  </a:schemeClr>
                </a:solidFill>
                <a:ea typeface="+mj-ea"/>
                <a:cs typeface="+mj-cs"/>
              </a:rPr>
              <a:t>multilevel modelling (Goldstein,1995) in order to find an optimal model as a screening instrument to choose two schools. </a:t>
            </a:r>
          </a:p>
          <a:p>
            <a:pPr eaLnBrk="1" hangingPunct="1">
              <a:lnSpc>
                <a:spcPct val="80000"/>
              </a:lnSpc>
              <a:buFont typeface="Wingdings" panose="05000000000000000000" pitchFamily="2" charset="2"/>
              <a:buNone/>
            </a:pPr>
            <a:endParaRPr lang="en-GB" altLang="en-US" sz="1800" cap="all" spc="100" dirty="0">
              <a:solidFill>
                <a:schemeClr val="tx1">
                  <a:lumMod val="95000"/>
                  <a:lumOff val="5000"/>
                </a:schemeClr>
              </a:solidFill>
              <a:ea typeface="+mj-ea"/>
              <a:cs typeface="+mj-cs"/>
            </a:endParaRPr>
          </a:p>
          <a:p>
            <a:pPr eaLnBrk="1" hangingPunct="1">
              <a:lnSpc>
                <a:spcPct val="80000"/>
              </a:lnSpc>
              <a:buFont typeface="Wingdings" panose="05000000000000000000" pitchFamily="2" charset="2"/>
              <a:buNone/>
            </a:pPr>
            <a:endParaRPr lang="en-GB" altLang="en-US" sz="1800" cap="all" spc="100" dirty="0">
              <a:solidFill>
                <a:schemeClr val="tx1">
                  <a:lumMod val="95000"/>
                  <a:lumOff val="5000"/>
                </a:schemeClr>
              </a:solidFill>
              <a:ea typeface="+mj-ea"/>
              <a:cs typeface="+mj-cs"/>
            </a:endParaRPr>
          </a:p>
          <a:p>
            <a:pPr eaLnBrk="1" hangingPunct="1">
              <a:lnSpc>
                <a:spcPct val="80000"/>
              </a:lnSpc>
              <a:buFont typeface="Wingdings" panose="05000000000000000000" pitchFamily="2" charset="2"/>
              <a:buNone/>
            </a:pPr>
            <a:endParaRPr lang="en-GB" altLang="en-US" sz="1800" cap="all" spc="100" dirty="0">
              <a:solidFill>
                <a:schemeClr val="tx1">
                  <a:lumMod val="95000"/>
                  <a:lumOff val="5000"/>
                </a:schemeClr>
              </a:solidFill>
              <a:ea typeface="+mj-ea"/>
              <a:cs typeface="+mj-cs"/>
            </a:endParaRPr>
          </a:p>
          <a:p>
            <a:pPr eaLnBrk="1" hangingPunct="1">
              <a:lnSpc>
                <a:spcPct val="80000"/>
              </a:lnSpc>
              <a:buFont typeface="Wingdings" panose="05000000000000000000" pitchFamily="2" charset="2"/>
              <a:buNone/>
            </a:pPr>
            <a:endParaRPr lang="en-GB" altLang="en-US" sz="1800" cap="all" spc="100" dirty="0">
              <a:solidFill>
                <a:schemeClr val="tx1">
                  <a:lumMod val="95000"/>
                  <a:lumOff val="5000"/>
                </a:schemeClr>
              </a:solidFill>
              <a:ea typeface="+mj-ea"/>
              <a:cs typeface="+mj-cs"/>
            </a:endParaRPr>
          </a:p>
          <a:p>
            <a:pPr eaLnBrk="1" hangingPunct="1">
              <a:lnSpc>
                <a:spcPct val="80000"/>
              </a:lnSpc>
              <a:buFont typeface="Wingdings" panose="05000000000000000000" pitchFamily="2" charset="2"/>
              <a:buNone/>
            </a:pPr>
            <a:endParaRPr lang="en-GB" altLang="en-US" sz="1800" cap="all" spc="100" dirty="0">
              <a:solidFill>
                <a:schemeClr val="tx1">
                  <a:lumMod val="95000"/>
                  <a:lumOff val="5000"/>
                </a:schemeClr>
              </a:solidFill>
              <a:ea typeface="+mj-ea"/>
              <a:cs typeface="+mj-cs"/>
            </a:endParaRPr>
          </a:p>
          <a:p>
            <a:pPr eaLnBrk="1" hangingPunct="1">
              <a:lnSpc>
                <a:spcPct val="80000"/>
              </a:lnSpc>
              <a:buFont typeface="Wingdings" panose="05000000000000000000" pitchFamily="2" charset="2"/>
              <a:buNone/>
            </a:pPr>
            <a:endParaRPr lang="en-GB" altLang="en-US" sz="1800" cap="all" spc="100" dirty="0" smtClean="0">
              <a:solidFill>
                <a:schemeClr val="tx1">
                  <a:lumMod val="95000"/>
                  <a:lumOff val="5000"/>
                </a:schemeClr>
              </a:solidFill>
              <a:ea typeface="+mj-ea"/>
              <a:cs typeface="+mj-cs"/>
            </a:endParaRPr>
          </a:p>
          <a:p>
            <a:pPr eaLnBrk="1" hangingPunct="1">
              <a:lnSpc>
                <a:spcPct val="80000"/>
              </a:lnSpc>
              <a:buFont typeface="Wingdings" panose="05000000000000000000" pitchFamily="2" charset="2"/>
              <a:buNone/>
            </a:pPr>
            <a:endParaRPr lang="en-GB" altLang="en-US" sz="1800" cap="all" spc="100" dirty="0" smtClean="0">
              <a:solidFill>
                <a:schemeClr val="tx1">
                  <a:lumMod val="95000"/>
                  <a:lumOff val="5000"/>
                </a:schemeClr>
              </a:solidFill>
              <a:ea typeface="+mj-ea"/>
              <a:cs typeface="+mj-cs"/>
            </a:endParaRPr>
          </a:p>
          <a:p>
            <a:pPr eaLnBrk="1" hangingPunct="1">
              <a:lnSpc>
                <a:spcPct val="80000"/>
              </a:lnSpc>
              <a:buFont typeface="Wingdings" panose="05000000000000000000" pitchFamily="2" charset="2"/>
              <a:buNone/>
            </a:pPr>
            <a:r>
              <a:rPr lang="en-GB" altLang="en-US" sz="1800" cap="all" spc="100" dirty="0" smtClean="0">
                <a:solidFill>
                  <a:schemeClr val="tx1">
                    <a:lumMod val="95000"/>
                    <a:lumOff val="5000"/>
                  </a:schemeClr>
                </a:solidFill>
                <a:ea typeface="+mj-ea"/>
                <a:cs typeface="+mj-cs"/>
              </a:rPr>
              <a:t>Explore </a:t>
            </a:r>
            <a:r>
              <a:rPr lang="en-GB" altLang="en-US" sz="1800" cap="all" spc="100" dirty="0">
                <a:solidFill>
                  <a:schemeClr val="tx1">
                    <a:lumMod val="95000"/>
                    <a:lumOff val="5000"/>
                  </a:schemeClr>
                </a:solidFill>
                <a:ea typeface="+mj-ea"/>
                <a:cs typeface="+mj-cs"/>
              </a:rPr>
              <a:t>schools and classrooms’ processes and practices that worked as </a:t>
            </a:r>
            <a:r>
              <a:rPr lang="en-GB" altLang="en-US" sz="1800" cap="all" spc="100" dirty="0" smtClean="0">
                <a:solidFill>
                  <a:schemeClr val="tx1">
                    <a:lumMod val="95000"/>
                    <a:lumOff val="5000"/>
                  </a:schemeClr>
                </a:solidFill>
                <a:ea typeface="+mj-ea"/>
                <a:cs typeface="+mj-cs"/>
              </a:rPr>
              <a:t>plausible explanations </a:t>
            </a:r>
            <a:r>
              <a:rPr lang="en-GB" altLang="en-US" sz="1800" cap="all" spc="100" dirty="0">
                <a:solidFill>
                  <a:schemeClr val="tx1">
                    <a:lumMod val="95000"/>
                    <a:lumOff val="5000"/>
                  </a:schemeClr>
                </a:solidFill>
                <a:ea typeface="+mj-ea"/>
                <a:cs typeface="+mj-cs"/>
              </a:rPr>
              <a:t>for the differences between one school that added value (A) in Language and one that did not (B).</a:t>
            </a:r>
          </a:p>
        </p:txBody>
      </p:sp>
      <p:grpSp>
        <p:nvGrpSpPr>
          <p:cNvPr id="82952" name="Group 8"/>
          <p:cNvGrpSpPr>
            <a:grpSpLocks/>
          </p:cNvGrpSpPr>
          <p:nvPr/>
        </p:nvGrpSpPr>
        <p:grpSpPr bwMode="auto">
          <a:xfrm>
            <a:off x="2819400" y="3505200"/>
            <a:ext cx="5595938" cy="1473200"/>
            <a:chOff x="816" y="432"/>
            <a:chExt cx="3525" cy="928"/>
          </a:xfrm>
        </p:grpSpPr>
        <p:pic>
          <p:nvPicPr>
            <p:cNvPr id="82953"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68" y="432"/>
              <a:ext cx="1752" cy="9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82954" name="Oval 10"/>
            <p:cNvSpPr>
              <a:spLocks noChangeArrowheads="1"/>
            </p:cNvSpPr>
            <p:nvPr/>
          </p:nvSpPr>
          <p:spPr bwMode="auto">
            <a:xfrm>
              <a:off x="3504" y="768"/>
              <a:ext cx="48" cy="48"/>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2955" name="Oval 11"/>
            <p:cNvSpPr>
              <a:spLocks noChangeArrowheads="1"/>
            </p:cNvSpPr>
            <p:nvPr/>
          </p:nvSpPr>
          <p:spPr bwMode="auto">
            <a:xfrm>
              <a:off x="2112" y="960"/>
              <a:ext cx="48" cy="48"/>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82956" name="Line 12"/>
            <p:cNvSpPr>
              <a:spLocks noChangeShapeType="1"/>
            </p:cNvSpPr>
            <p:nvPr/>
          </p:nvSpPr>
          <p:spPr bwMode="auto">
            <a:xfrm flipV="1">
              <a:off x="3552" y="624"/>
              <a:ext cx="336" cy="14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82957" name="Rectangle 13"/>
            <p:cNvSpPr>
              <a:spLocks noChangeArrowheads="1"/>
            </p:cNvSpPr>
            <p:nvPr/>
          </p:nvSpPr>
          <p:spPr bwMode="auto">
            <a:xfrm>
              <a:off x="3888" y="528"/>
              <a:ext cx="453" cy="1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GB" altLang="en-US" sz="1200">
                  <a:latin typeface="Calibri" panose="020F0502020204030204" pitchFamily="34" charset="0"/>
                </a:rPr>
                <a:t>School A</a:t>
              </a:r>
            </a:p>
          </p:txBody>
        </p:sp>
        <p:sp>
          <p:nvSpPr>
            <p:cNvPr id="82958" name="Rectangle 14"/>
            <p:cNvSpPr>
              <a:spLocks noChangeArrowheads="1"/>
            </p:cNvSpPr>
            <p:nvPr/>
          </p:nvSpPr>
          <p:spPr bwMode="auto">
            <a:xfrm>
              <a:off x="816" y="912"/>
              <a:ext cx="449" cy="1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GB" altLang="en-US" sz="1200">
                  <a:latin typeface="Calibri" panose="020F0502020204030204" pitchFamily="34" charset="0"/>
                </a:rPr>
                <a:t>School B</a:t>
              </a:r>
            </a:p>
          </p:txBody>
        </p:sp>
        <p:sp>
          <p:nvSpPr>
            <p:cNvPr id="82959" name="Line 15"/>
            <p:cNvSpPr>
              <a:spLocks noChangeShapeType="1"/>
            </p:cNvSpPr>
            <p:nvPr/>
          </p:nvSpPr>
          <p:spPr bwMode="auto">
            <a:xfrm rot="11436503" flipV="1">
              <a:off x="1680" y="960"/>
              <a:ext cx="480" cy="9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grpSp>
      <p:sp>
        <p:nvSpPr>
          <p:cNvPr id="82965" name="Rectangle 21"/>
          <p:cNvSpPr>
            <a:spLocks noChangeArrowheads="1"/>
          </p:cNvSpPr>
          <p:nvPr/>
        </p:nvSpPr>
        <p:spPr bwMode="auto">
          <a:xfrm>
            <a:off x="2129482" y="1094582"/>
            <a:ext cx="4606774" cy="58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GB" altLang="en-US" sz="3200" b="1" cap="all" spc="100" dirty="0">
                <a:solidFill>
                  <a:schemeClr val="tx1">
                    <a:lumMod val="95000"/>
                    <a:lumOff val="5000"/>
                  </a:schemeClr>
                </a:solidFill>
                <a:latin typeface="+mj-lt"/>
                <a:ea typeface="+mj-ea"/>
                <a:cs typeface="+mj-cs"/>
              </a:rPr>
              <a:t>First </a:t>
            </a:r>
            <a:r>
              <a:rPr lang="en-GB" altLang="en-US" sz="3200" b="1" cap="all" spc="100" dirty="0" smtClean="0">
                <a:solidFill>
                  <a:schemeClr val="tx1">
                    <a:lumMod val="95000"/>
                    <a:lumOff val="5000"/>
                  </a:schemeClr>
                </a:solidFill>
                <a:latin typeface="+mj-lt"/>
                <a:ea typeface="+mj-ea"/>
                <a:cs typeface="+mj-cs"/>
              </a:rPr>
              <a:t>phase: quantitative</a:t>
            </a:r>
            <a:endParaRPr lang="en-GB" altLang="en-US" sz="3200" b="1" cap="all" spc="100" dirty="0">
              <a:solidFill>
                <a:schemeClr val="tx1">
                  <a:lumMod val="95000"/>
                  <a:lumOff val="5000"/>
                </a:schemeClr>
              </a:solidFill>
              <a:latin typeface="+mj-lt"/>
              <a:ea typeface="+mj-ea"/>
              <a:cs typeface="+mj-cs"/>
            </a:endParaRPr>
          </a:p>
        </p:txBody>
      </p:sp>
      <p:sp>
        <p:nvSpPr>
          <p:cNvPr id="18" name="Rectangle 21"/>
          <p:cNvSpPr>
            <a:spLocks noChangeArrowheads="1"/>
          </p:cNvSpPr>
          <p:nvPr/>
        </p:nvSpPr>
        <p:spPr bwMode="auto">
          <a:xfrm>
            <a:off x="1972307" y="5038168"/>
            <a:ext cx="4722190" cy="58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GB" altLang="en-US" sz="3200" b="1" cap="all" spc="100" dirty="0" smtClean="0">
                <a:solidFill>
                  <a:schemeClr val="tx1">
                    <a:lumMod val="95000"/>
                    <a:lumOff val="5000"/>
                  </a:schemeClr>
                </a:solidFill>
                <a:latin typeface="+mj-lt"/>
                <a:ea typeface="+mj-ea"/>
                <a:cs typeface="+mj-cs"/>
              </a:rPr>
              <a:t>second </a:t>
            </a:r>
            <a:r>
              <a:rPr lang="en-GB" altLang="en-US" sz="3200" b="1" cap="all" spc="100" dirty="0" smtClean="0">
                <a:solidFill>
                  <a:schemeClr val="tx1">
                    <a:lumMod val="95000"/>
                    <a:lumOff val="5000"/>
                  </a:schemeClr>
                </a:solidFill>
                <a:latin typeface="+mj-lt"/>
                <a:ea typeface="+mj-ea"/>
                <a:cs typeface="+mj-cs"/>
              </a:rPr>
              <a:t>phase: qualitative</a:t>
            </a:r>
            <a:endParaRPr lang="en-GB" altLang="en-US" sz="3200" b="1" cap="all" spc="100" dirty="0">
              <a:solidFill>
                <a:schemeClr val="tx1">
                  <a:lumMod val="95000"/>
                  <a:lumOff val="5000"/>
                </a:schemeClr>
              </a:solidFill>
              <a:latin typeface="+mj-lt"/>
              <a:ea typeface="+mj-ea"/>
              <a:cs typeface="+mj-cs"/>
            </a:endParaRPr>
          </a:p>
        </p:txBody>
      </p:sp>
    </p:spTree>
    <p:extLst>
      <p:ext uri="{BB962C8B-B14F-4D97-AF65-F5344CB8AC3E}">
        <p14:creationId xmlns:p14="http://schemas.microsoft.com/office/powerpoint/2010/main" val="42857038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idx="4294967295"/>
          </p:nvPr>
        </p:nvSpPr>
        <p:spPr>
          <a:xfrm>
            <a:off x="1981200" y="304801"/>
            <a:ext cx="8229600" cy="1027113"/>
          </a:xfrm>
        </p:spPr>
        <p:txBody>
          <a:bodyPr>
            <a:normAutofit/>
          </a:bodyPr>
          <a:lstStyle/>
          <a:p>
            <a:r>
              <a:rPr lang="en-IE" altLang="en-US" sz="3200" b="1" dirty="0"/>
              <a:t>Instrumental case study </a:t>
            </a:r>
            <a:r>
              <a:rPr lang="en-GB" altLang="en-US" sz="3200" b="1" dirty="0" smtClean="0"/>
              <a:t>schools (Stake</a:t>
            </a:r>
            <a:r>
              <a:rPr lang="en-GB" altLang="en-US" sz="3200" b="1" dirty="0"/>
              <a:t>, 1995)</a:t>
            </a:r>
            <a:r>
              <a:rPr lang="en-GB" altLang="en-US" sz="3200" b="1" dirty="0" smtClean="0"/>
              <a:t> </a:t>
            </a:r>
            <a:endParaRPr lang="en-GB" altLang="en-US" sz="3200" b="1" dirty="0"/>
          </a:p>
        </p:txBody>
      </p:sp>
      <p:grpSp>
        <p:nvGrpSpPr>
          <p:cNvPr id="119811" name="Group 3"/>
          <p:cNvGrpSpPr>
            <a:grpSpLocks/>
          </p:cNvGrpSpPr>
          <p:nvPr/>
        </p:nvGrpSpPr>
        <p:grpSpPr bwMode="auto">
          <a:xfrm>
            <a:off x="1989139" y="1376363"/>
            <a:ext cx="4446587" cy="728662"/>
            <a:chOff x="0" y="0"/>
            <a:chExt cx="1813" cy="403"/>
          </a:xfrm>
        </p:grpSpPr>
        <p:sp>
          <p:nvSpPr>
            <p:cNvPr id="119812" name="Rectangle 4"/>
            <p:cNvSpPr>
              <a:spLocks noChangeArrowheads="1"/>
            </p:cNvSpPr>
            <p:nvPr/>
          </p:nvSpPr>
          <p:spPr bwMode="auto">
            <a:xfrm>
              <a:off x="0" y="0"/>
              <a:ext cx="1813" cy="403"/>
            </a:xfrm>
            <a:prstGeom prst="rect">
              <a:avLst/>
            </a:prstGeom>
            <a:noFill/>
            <a:ln>
              <a:noFill/>
            </a:ln>
            <a:effectLst/>
            <a:extLst>
              <a:ext uri="{909E8E84-426E-40dd-AFC4-6F175D3DCCD1}">
                <a14:hiddenFill xmlns:a14="http://schemas.microsoft.com/office/drawing/2010/main" xmlns="">
                  <a:solidFill>
                    <a:srgbClr val="FFFFB2"/>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400"/>
            </a:p>
          </p:txBody>
        </p:sp>
        <p:grpSp>
          <p:nvGrpSpPr>
            <p:cNvPr id="119813" name="Group 5"/>
            <p:cNvGrpSpPr>
              <a:grpSpLocks/>
            </p:cNvGrpSpPr>
            <p:nvPr/>
          </p:nvGrpSpPr>
          <p:grpSpPr bwMode="auto">
            <a:xfrm>
              <a:off x="0" y="0"/>
              <a:ext cx="1813" cy="403"/>
              <a:chOff x="0" y="0"/>
              <a:chExt cx="1813" cy="403"/>
            </a:xfrm>
          </p:grpSpPr>
          <p:sp>
            <p:nvSpPr>
              <p:cNvPr id="119814" name="Rectangle 6"/>
              <p:cNvSpPr>
                <a:spLocks noChangeArrowheads="1"/>
              </p:cNvSpPr>
              <p:nvPr/>
            </p:nvSpPr>
            <p:spPr bwMode="auto">
              <a:xfrm>
                <a:off x="43" y="0"/>
                <a:ext cx="1727" cy="403"/>
              </a:xfrm>
              <a:prstGeom prst="rect">
                <a:avLst/>
              </a:prstGeom>
              <a:noFill/>
              <a:ln>
                <a:noFill/>
              </a:ln>
              <a:effectLst/>
              <a:extLst>
                <a:ext uri="{909E8E84-426E-40dd-AFC4-6F175D3DCCD1}">
                  <a14:hiddenFill xmlns:a14="http://schemas.microsoft.com/office/drawing/2010/main" xmlns="">
                    <a:solidFill>
                      <a:srgbClr val="FFFFB2"/>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GB" altLang="en-US" sz="2400" b="1">
                    <a:cs typeface="Times New Roman" panose="02020603050405020304" pitchFamily="18" charset="0"/>
                  </a:rPr>
                  <a:t>School A</a:t>
                </a:r>
              </a:p>
              <a:p>
                <a:pPr eaLnBrk="0" hangingPunct="0"/>
                <a:endParaRPr lang="en-GB" altLang="en-US" sz="2400" b="1">
                  <a:cs typeface="Times New Roman" panose="02020603050405020304" pitchFamily="18" charset="0"/>
                </a:endParaRPr>
              </a:p>
            </p:txBody>
          </p:sp>
          <p:sp>
            <p:nvSpPr>
              <p:cNvPr id="119815" name="Rectangle 7"/>
              <p:cNvSpPr>
                <a:spLocks noChangeArrowheads="1"/>
              </p:cNvSpPr>
              <p:nvPr/>
            </p:nvSpPr>
            <p:spPr bwMode="auto">
              <a:xfrm>
                <a:off x="0" y="0"/>
                <a:ext cx="1813" cy="403"/>
              </a:xfrm>
              <a:prstGeom prst="rect">
                <a:avLst/>
              </a:prstGeom>
              <a:noFill/>
              <a:ln w="7">
                <a:solidFill>
                  <a:srgbClr val="A0A0A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400"/>
              </a:p>
            </p:txBody>
          </p:sp>
        </p:grpSp>
      </p:grpSp>
      <p:grpSp>
        <p:nvGrpSpPr>
          <p:cNvPr id="119816" name="Group 8"/>
          <p:cNvGrpSpPr>
            <a:grpSpLocks/>
          </p:cNvGrpSpPr>
          <p:nvPr/>
        </p:nvGrpSpPr>
        <p:grpSpPr bwMode="auto">
          <a:xfrm>
            <a:off x="6435725" y="1376363"/>
            <a:ext cx="3919538" cy="728662"/>
            <a:chOff x="1813" y="0"/>
            <a:chExt cx="1598" cy="403"/>
          </a:xfrm>
        </p:grpSpPr>
        <p:sp>
          <p:nvSpPr>
            <p:cNvPr id="119817" name="Rectangle 9"/>
            <p:cNvSpPr>
              <a:spLocks noChangeArrowheads="1"/>
            </p:cNvSpPr>
            <p:nvPr/>
          </p:nvSpPr>
          <p:spPr bwMode="auto">
            <a:xfrm>
              <a:off x="1813" y="0"/>
              <a:ext cx="1598" cy="403"/>
            </a:xfrm>
            <a:prstGeom prst="rect">
              <a:avLst/>
            </a:prstGeom>
            <a:noFill/>
            <a:ln>
              <a:noFill/>
            </a:ln>
            <a:effectLst/>
            <a:extLst>
              <a:ext uri="{909E8E84-426E-40dd-AFC4-6F175D3DCCD1}">
                <a14:hiddenFill xmlns:a14="http://schemas.microsoft.com/office/drawing/2010/main" xmlns="">
                  <a:solidFill>
                    <a:srgbClr val="FFFFB2"/>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400"/>
            </a:p>
          </p:txBody>
        </p:sp>
        <p:grpSp>
          <p:nvGrpSpPr>
            <p:cNvPr id="119818" name="Group 10"/>
            <p:cNvGrpSpPr>
              <a:grpSpLocks/>
            </p:cNvGrpSpPr>
            <p:nvPr/>
          </p:nvGrpSpPr>
          <p:grpSpPr bwMode="auto">
            <a:xfrm>
              <a:off x="1813" y="0"/>
              <a:ext cx="1598" cy="403"/>
              <a:chOff x="1813" y="0"/>
              <a:chExt cx="1598" cy="403"/>
            </a:xfrm>
          </p:grpSpPr>
          <p:sp>
            <p:nvSpPr>
              <p:cNvPr id="119819" name="Rectangle 11"/>
              <p:cNvSpPr>
                <a:spLocks noChangeArrowheads="1"/>
              </p:cNvSpPr>
              <p:nvPr/>
            </p:nvSpPr>
            <p:spPr bwMode="auto">
              <a:xfrm>
                <a:off x="1856" y="0"/>
                <a:ext cx="1512" cy="403"/>
              </a:xfrm>
              <a:prstGeom prst="rect">
                <a:avLst/>
              </a:prstGeom>
              <a:noFill/>
              <a:ln>
                <a:noFill/>
              </a:ln>
              <a:effectLst/>
              <a:extLst>
                <a:ext uri="{909E8E84-426E-40dd-AFC4-6F175D3DCCD1}">
                  <a14:hiddenFill xmlns:a14="http://schemas.microsoft.com/office/drawing/2010/main" xmlns="">
                    <a:solidFill>
                      <a:srgbClr val="FFFFB2"/>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GB" altLang="en-US" sz="2400" b="1">
                    <a:cs typeface="Times New Roman" panose="02020603050405020304" pitchFamily="18" charset="0"/>
                  </a:rPr>
                  <a:t>School B</a:t>
                </a:r>
              </a:p>
              <a:p>
                <a:pPr eaLnBrk="0" hangingPunct="0"/>
                <a:endParaRPr lang="en-GB" altLang="en-US" sz="2400">
                  <a:cs typeface="Times New Roman" panose="02020603050405020304" pitchFamily="18" charset="0"/>
                </a:endParaRPr>
              </a:p>
            </p:txBody>
          </p:sp>
          <p:sp>
            <p:nvSpPr>
              <p:cNvPr id="119820" name="Rectangle 12"/>
              <p:cNvSpPr>
                <a:spLocks noChangeArrowheads="1"/>
              </p:cNvSpPr>
              <p:nvPr/>
            </p:nvSpPr>
            <p:spPr bwMode="auto">
              <a:xfrm>
                <a:off x="1813" y="0"/>
                <a:ext cx="1598" cy="403"/>
              </a:xfrm>
              <a:prstGeom prst="rect">
                <a:avLst/>
              </a:prstGeom>
              <a:noFill/>
              <a:ln w="7">
                <a:solidFill>
                  <a:srgbClr val="A0A0A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400"/>
              </a:p>
            </p:txBody>
          </p:sp>
        </p:grpSp>
      </p:grpSp>
      <p:grpSp>
        <p:nvGrpSpPr>
          <p:cNvPr id="119821" name="Group 13"/>
          <p:cNvGrpSpPr>
            <a:grpSpLocks/>
          </p:cNvGrpSpPr>
          <p:nvPr/>
        </p:nvGrpSpPr>
        <p:grpSpPr bwMode="auto">
          <a:xfrm>
            <a:off x="1989139" y="2105025"/>
            <a:ext cx="4446587" cy="730250"/>
            <a:chOff x="0" y="403"/>
            <a:chExt cx="1813" cy="403"/>
          </a:xfrm>
        </p:grpSpPr>
        <p:sp>
          <p:nvSpPr>
            <p:cNvPr id="119822" name="Rectangle 14"/>
            <p:cNvSpPr>
              <a:spLocks noChangeArrowheads="1"/>
            </p:cNvSpPr>
            <p:nvPr/>
          </p:nvSpPr>
          <p:spPr bwMode="auto">
            <a:xfrm>
              <a:off x="43" y="403"/>
              <a:ext cx="1727" cy="40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GB" altLang="en-US" sz="2400" dirty="0">
                  <a:cs typeface="Times New Roman" panose="02020603050405020304" pitchFamily="18" charset="0"/>
                </a:rPr>
                <a:t>Public school</a:t>
              </a:r>
            </a:p>
            <a:p>
              <a:endParaRPr lang="en-GB" altLang="en-US" sz="2400" b="1" dirty="0">
                <a:cs typeface="Times New Roman" panose="02020603050405020304" pitchFamily="18" charset="0"/>
              </a:endParaRPr>
            </a:p>
          </p:txBody>
        </p:sp>
        <p:sp>
          <p:nvSpPr>
            <p:cNvPr id="119823" name="Rectangle 15"/>
            <p:cNvSpPr>
              <a:spLocks noChangeArrowheads="1"/>
            </p:cNvSpPr>
            <p:nvPr/>
          </p:nvSpPr>
          <p:spPr bwMode="auto">
            <a:xfrm>
              <a:off x="0" y="403"/>
              <a:ext cx="1813" cy="403"/>
            </a:xfrm>
            <a:prstGeom prst="rect">
              <a:avLst/>
            </a:prstGeom>
            <a:noFill/>
            <a:ln w="7">
              <a:solidFill>
                <a:srgbClr val="A0A0A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400"/>
            </a:p>
          </p:txBody>
        </p:sp>
      </p:grpSp>
      <p:grpSp>
        <p:nvGrpSpPr>
          <p:cNvPr id="119824" name="Group 16"/>
          <p:cNvGrpSpPr>
            <a:grpSpLocks/>
          </p:cNvGrpSpPr>
          <p:nvPr/>
        </p:nvGrpSpPr>
        <p:grpSpPr bwMode="auto">
          <a:xfrm>
            <a:off x="6435725" y="2105025"/>
            <a:ext cx="3919538" cy="730250"/>
            <a:chOff x="1813" y="403"/>
            <a:chExt cx="1598" cy="403"/>
          </a:xfrm>
        </p:grpSpPr>
        <p:sp>
          <p:nvSpPr>
            <p:cNvPr id="119825" name="Rectangle 17"/>
            <p:cNvSpPr>
              <a:spLocks noChangeArrowheads="1"/>
            </p:cNvSpPr>
            <p:nvPr/>
          </p:nvSpPr>
          <p:spPr bwMode="auto">
            <a:xfrm>
              <a:off x="1856" y="403"/>
              <a:ext cx="1512" cy="40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GB" altLang="en-US" sz="2400">
                  <a:cs typeface="Times New Roman" panose="02020603050405020304" pitchFamily="18" charset="0"/>
                </a:rPr>
                <a:t>Private-public school</a:t>
              </a:r>
            </a:p>
            <a:p>
              <a:pPr eaLnBrk="0" hangingPunct="0"/>
              <a:endParaRPr lang="en-GB" altLang="en-US" sz="2400">
                <a:cs typeface="Times New Roman" panose="02020603050405020304" pitchFamily="18" charset="0"/>
              </a:endParaRPr>
            </a:p>
          </p:txBody>
        </p:sp>
        <p:sp>
          <p:nvSpPr>
            <p:cNvPr id="119826" name="Rectangle 18"/>
            <p:cNvSpPr>
              <a:spLocks noChangeArrowheads="1"/>
            </p:cNvSpPr>
            <p:nvPr/>
          </p:nvSpPr>
          <p:spPr bwMode="auto">
            <a:xfrm>
              <a:off x="1813" y="403"/>
              <a:ext cx="1598" cy="403"/>
            </a:xfrm>
            <a:prstGeom prst="rect">
              <a:avLst/>
            </a:prstGeom>
            <a:noFill/>
            <a:ln w="7">
              <a:solidFill>
                <a:srgbClr val="A0A0A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400"/>
            </a:p>
          </p:txBody>
        </p:sp>
      </p:grpSp>
      <p:grpSp>
        <p:nvGrpSpPr>
          <p:cNvPr id="119827" name="Group 19"/>
          <p:cNvGrpSpPr>
            <a:grpSpLocks/>
          </p:cNvGrpSpPr>
          <p:nvPr/>
        </p:nvGrpSpPr>
        <p:grpSpPr bwMode="auto">
          <a:xfrm>
            <a:off x="1989139" y="2835276"/>
            <a:ext cx="4446587" cy="728663"/>
            <a:chOff x="0" y="806"/>
            <a:chExt cx="1813" cy="403"/>
          </a:xfrm>
        </p:grpSpPr>
        <p:sp>
          <p:nvSpPr>
            <p:cNvPr id="119828" name="Rectangle 20"/>
            <p:cNvSpPr>
              <a:spLocks noChangeArrowheads="1"/>
            </p:cNvSpPr>
            <p:nvPr/>
          </p:nvSpPr>
          <p:spPr bwMode="auto">
            <a:xfrm>
              <a:off x="43" y="806"/>
              <a:ext cx="1727" cy="40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GB" altLang="en-US" sz="2400" dirty="0">
                  <a:cs typeface="Times New Roman" panose="02020603050405020304" pitchFamily="18" charset="0"/>
                </a:rPr>
                <a:t>Secondary school (y7 </a:t>
              </a:r>
              <a:r>
                <a:rPr lang="en-GB" altLang="en-US" sz="2400" dirty="0" smtClean="0">
                  <a:cs typeface="Times New Roman" panose="02020603050405020304" pitchFamily="18" charset="0"/>
                </a:rPr>
                <a:t>to y12</a:t>
              </a:r>
              <a:r>
                <a:rPr lang="en-GB" altLang="en-US" sz="2400" dirty="0">
                  <a:cs typeface="Times New Roman" panose="02020603050405020304" pitchFamily="18" charset="0"/>
                </a:rPr>
                <a:t>)</a:t>
              </a:r>
            </a:p>
            <a:p>
              <a:pPr eaLnBrk="0" hangingPunct="0"/>
              <a:endParaRPr lang="en-GB" altLang="en-US" sz="2400" dirty="0">
                <a:cs typeface="Times New Roman" panose="02020603050405020304" pitchFamily="18" charset="0"/>
              </a:endParaRPr>
            </a:p>
          </p:txBody>
        </p:sp>
        <p:sp>
          <p:nvSpPr>
            <p:cNvPr id="119829" name="Rectangle 21"/>
            <p:cNvSpPr>
              <a:spLocks noChangeArrowheads="1"/>
            </p:cNvSpPr>
            <p:nvPr/>
          </p:nvSpPr>
          <p:spPr bwMode="auto">
            <a:xfrm>
              <a:off x="0" y="806"/>
              <a:ext cx="1813" cy="403"/>
            </a:xfrm>
            <a:prstGeom prst="rect">
              <a:avLst/>
            </a:prstGeom>
            <a:noFill/>
            <a:ln w="7">
              <a:solidFill>
                <a:srgbClr val="A0A0A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400"/>
            </a:p>
          </p:txBody>
        </p:sp>
      </p:grpSp>
      <p:grpSp>
        <p:nvGrpSpPr>
          <p:cNvPr id="119830" name="Group 22"/>
          <p:cNvGrpSpPr>
            <a:grpSpLocks/>
          </p:cNvGrpSpPr>
          <p:nvPr/>
        </p:nvGrpSpPr>
        <p:grpSpPr bwMode="auto">
          <a:xfrm>
            <a:off x="6435725" y="2835276"/>
            <a:ext cx="3919538" cy="728663"/>
            <a:chOff x="1813" y="806"/>
            <a:chExt cx="1598" cy="403"/>
          </a:xfrm>
        </p:grpSpPr>
        <p:sp>
          <p:nvSpPr>
            <p:cNvPr id="119831" name="Rectangle 23"/>
            <p:cNvSpPr>
              <a:spLocks noChangeArrowheads="1"/>
            </p:cNvSpPr>
            <p:nvPr/>
          </p:nvSpPr>
          <p:spPr bwMode="auto">
            <a:xfrm>
              <a:off x="1856" y="806"/>
              <a:ext cx="1512" cy="40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GB" altLang="en-US" sz="2400">
                  <a:cs typeface="Times New Roman" panose="02020603050405020304" pitchFamily="18" charset="0"/>
                </a:rPr>
                <a:t>Primary and secondary</a:t>
              </a:r>
            </a:p>
            <a:p>
              <a:pPr eaLnBrk="0" hangingPunct="0"/>
              <a:endParaRPr lang="en-GB" altLang="en-US" sz="2400">
                <a:cs typeface="Times New Roman" panose="02020603050405020304" pitchFamily="18" charset="0"/>
              </a:endParaRPr>
            </a:p>
          </p:txBody>
        </p:sp>
        <p:sp>
          <p:nvSpPr>
            <p:cNvPr id="119832" name="Rectangle 24"/>
            <p:cNvSpPr>
              <a:spLocks noChangeArrowheads="1"/>
            </p:cNvSpPr>
            <p:nvPr/>
          </p:nvSpPr>
          <p:spPr bwMode="auto">
            <a:xfrm>
              <a:off x="1813" y="806"/>
              <a:ext cx="1598" cy="403"/>
            </a:xfrm>
            <a:prstGeom prst="rect">
              <a:avLst/>
            </a:prstGeom>
            <a:noFill/>
            <a:ln w="7">
              <a:solidFill>
                <a:srgbClr val="A0A0A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400"/>
            </a:p>
          </p:txBody>
        </p:sp>
      </p:grpSp>
      <p:grpSp>
        <p:nvGrpSpPr>
          <p:cNvPr id="119833" name="Group 25"/>
          <p:cNvGrpSpPr>
            <a:grpSpLocks/>
          </p:cNvGrpSpPr>
          <p:nvPr/>
        </p:nvGrpSpPr>
        <p:grpSpPr bwMode="auto">
          <a:xfrm>
            <a:off x="1989139" y="3563939"/>
            <a:ext cx="4446587" cy="936625"/>
            <a:chOff x="0" y="1209"/>
            <a:chExt cx="1813" cy="518"/>
          </a:xfrm>
        </p:grpSpPr>
        <p:sp>
          <p:nvSpPr>
            <p:cNvPr id="119834" name="Rectangle 26"/>
            <p:cNvSpPr>
              <a:spLocks noChangeArrowheads="1"/>
            </p:cNvSpPr>
            <p:nvPr/>
          </p:nvSpPr>
          <p:spPr bwMode="auto">
            <a:xfrm>
              <a:off x="43" y="1209"/>
              <a:ext cx="1727" cy="5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GB" altLang="en-US" sz="2400">
                  <a:cs typeface="Times New Roman" panose="02020603050405020304" pitchFamily="18" charset="0"/>
                </a:rPr>
                <a:t>Urban, RM</a:t>
              </a:r>
            </a:p>
          </p:txBody>
        </p:sp>
        <p:sp>
          <p:nvSpPr>
            <p:cNvPr id="119835" name="Rectangle 27"/>
            <p:cNvSpPr>
              <a:spLocks noChangeArrowheads="1"/>
            </p:cNvSpPr>
            <p:nvPr/>
          </p:nvSpPr>
          <p:spPr bwMode="auto">
            <a:xfrm>
              <a:off x="0" y="1209"/>
              <a:ext cx="1813" cy="518"/>
            </a:xfrm>
            <a:prstGeom prst="rect">
              <a:avLst/>
            </a:prstGeom>
            <a:noFill/>
            <a:ln w="7">
              <a:solidFill>
                <a:srgbClr val="A0A0A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400"/>
            </a:p>
          </p:txBody>
        </p:sp>
      </p:grpSp>
      <p:grpSp>
        <p:nvGrpSpPr>
          <p:cNvPr id="119836" name="Group 28"/>
          <p:cNvGrpSpPr>
            <a:grpSpLocks/>
          </p:cNvGrpSpPr>
          <p:nvPr/>
        </p:nvGrpSpPr>
        <p:grpSpPr bwMode="auto">
          <a:xfrm>
            <a:off x="6435725" y="3563939"/>
            <a:ext cx="3919538" cy="936625"/>
            <a:chOff x="1813" y="1209"/>
            <a:chExt cx="1598" cy="518"/>
          </a:xfrm>
        </p:grpSpPr>
        <p:sp>
          <p:nvSpPr>
            <p:cNvPr id="119837" name="Rectangle 29"/>
            <p:cNvSpPr>
              <a:spLocks noChangeArrowheads="1"/>
            </p:cNvSpPr>
            <p:nvPr/>
          </p:nvSpPr>
          <p:spPr bwMode="auto">
            <a:xfrm>
              <a:off x="1856" y="1209"/>
              <a:ext cx="1512" cy="5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GB" altLang="en-US" sz="2400">
                  <a:cs typeface="Times New Roman" panose="02020603050405020304" pitchFamily="18" charset="0"/>
                </a:rPr>
                <a:t>Urban, RM </a:t>
              </a:r>
            </a:p>
            <a:p>
              <a:pPr eaLnBrk="0" hangingPunct="0"/>
              <a:endParaRPr lang="en-GB" altLang="en-US" sz="2400">
                <a:cs typeface="Times New Roman" panose="02020603050405020304" pitchFamily="18" charset="0"/>
              </a:endParaRPr>
            </a:p>
          </p:txBody>
        </p:sp>
        <p:sp>
          <p:nvSpPr>
            <p:cNvPr id="119838" name="Rectangle 30"/>
            <p:cNvSpPr>
              <a:spLocks noChangeArrowheads="1"/>
            </p:cNvSpPr>
            <p:nvPr/>
          </p:nvSpPr>
          <p:spPr bwMode="auto">
            <a:xfrm>
              <a:off x="1813" y="1209"/>
              <a:ext cx="1598" cy="518"/>
            </a:xfrm>
            <a:prstGeom prst="rect">
              <a:avLst/>
            </a:prstGeom>
            <a:noFill/>
            <a:ln w="7">
              <a:solidFill>
                <a:srgbClr val="A0A0A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400"/>
            </a:p>
          </p:txBody>
        </p:sp>
      </p:grpSp>
      <p:sp>
        <p:nvSpPr>
          <p:cNvPr id="119839" name="Rectangle 31"/>
          <p:cNvSpPr>
            <a:spLocks noChangeArrowheads="1"/>
          </p:cNvSpPr>
          <p:nvPr/>
        </p:nvSpPr>
        <p:spPr bwMode="auto">
          <a:xfrm>
            <a:off x="2085976" y="4495800"/>
            <a:ext cx="4543425" cy="730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GB" altLang="en-US" sz="2400">
                <a:cs typeface="Times New Roman" panose="02020603050405020304" pitchFamily="18" charset="0"/>
              </a:rPr>
              <a:t>Girls and boys</a:t>
            </a:r>
          </a:p>
          <a:p>
            <a:pPr eaLnBrk="0" hangingPunct="0"/>
            <a:endParaRPr lang="en-GB" altLang="en-US" sz="2400">
              <a:cs typeface="Times New Roman" panose="02020603050405020304" pitchFamily="18" charset="0"/>
            </a:endParaRPr>
          </a:p>
        </p:txBody>
      </p:sp>
      <p:sp>
        <p:nvSpPr>
          <p:cNvPr id="119840" name="Rectangle 32"/>
          <p:cNvSpPr>
            <a:spLocks noChangeArrowheads="1"/>
          </p:cNvSpPr>
          <p:nvPr/>
        </p:nvSpPr>
        <p:spPr bwMode="auto">
          <a:xfrm>
            <a:off x="1981200" y="4495800"/>
            <a:ext cx="4446588" cy="730250"/>
          </a:xfrm>
          <a:prstGeom prst="rect">
            <a:avLst/>
          </a:prstGeom>
          <a:noFill/>
          <a:ln w="7">
            <a:solidFill>
              <a:srgbClr val="A0A0A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400"/>
          </a:p>
        </p:txBody>
      </p:sp>
      <p:grpSp>
        <p:nvGrpSpPr>
          <p:cNvPr id="119841" name="Group 33"/>
          <p:cNvGrpSpPr>
            <a:grpSpLocks/>
          </p:cNvGrpSpPr>
          <p:nvPr/>
        </p:nvGrpSpPr>
        <p:grpSpPr bwMode="auto">
          <a:xfrm>
            <a:off x="6435725" y="4500563"/>
            <a:ext cx="3919538" cy="730250"/>
            <a:chOff x="1813" y="1727"/>
            <a:chExt cx="1598" cy="403"/>
          </a:xfrm>
        </p:grpSpPr>
        <p:sp>
          <p:nvSpPr>
            <p:cNvPr id="119842" name="Rectangle 34"/>
            <p:cNvSpPr>
              <a:spLocks noChangeArrowheads="1"/>
            </p:cNvSpPr>
            <p:nvPr/>
          </p:nvSpPr>
          <p:spPr bwMode="auto">
            <a:xfrm>
              <a:off x="1856" y="1727"/>
              <a:ext cx="1512" cy="40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GB" altLang="en-US" sz="2400">
                  <a:cs typeface="Times New Roman" panose="02020603050405020304" pitchFamily="18" charset="0"/>
                </a:rPr>
                <a:t>Girls and boys </a:t>
              </a:r>
            </a:p>
            <a:p>
              <a:pPr eaLnBrk="0" hangingPunct="0"/>
              <a:endParaRPr lang="en-GB" altLang="en-US" sz="2400">
                <a:cs typeface="Times New Roman" panose="02020603050405020304" pitchFamily="18" charset="0"/>
              </a:endParaRPr>
            </a:p>
          </p:txBody>
        </p:sp>
        <p:sp>
          <p:nvSpPr>
            <p:cNvPr id="119843" name="Rectangle 35"/>
            <p:cNvSpPr>
              <a:spLocks noChangeArrowheads="1"/>
            </p:cNvSpPr>
            <p:nvPr/>
          </p:nvSpPr>
          <p:spPr bwMode="auto">
            <a:xfrm>
              <a:off x="1813" y="1727"/>
              <a:ext cx="1598" cy="403"/>
            </a:xfrm>
            <a:prstGeom prst="rect">
              <a:avLst/>
            </a:prstGeom>
            <a:noFill/>
            <a:ln w="7">
              <a:solidFill>
                <a:srgbClr val="A0A0A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400"/>
            </a:p>
          </p:txBody>
        </p:sp>
      </p:grpSp>
      <p:grpSp>
        <p:nvGrpSpPr>
          <p:cNvPr id="119844" name="Group 36"/>
          <p:cNvGrpSpPr>
            <a:grpSpLocks/>
          </p:cNvGrpSpPr>
          <p:nvPr/>
        </p:nvGrpSpPr>
        <p:grpSpPr bwMode="auto">
          <a:xfrm>
            <a:off x="1989139" y="5230814"/>
            <a:ext cx="4446587" cy="936625"/>
            <a:chOff x="0" y="2130"/>
            <a:chExt cx="1813" cy="518"/>
          </a:xfrm>
        </p:grpSpPr>
        <p:sp>
          <p:nvSpPr>
            <p:cNvPr id="119845" name="Rectangle 37"/>
            <p:cNvSpPr>
              <a:spLocks noChangeArrowheads="1"/>
            </p:cNvSpPr>
            <p:nvPr/>
          </p:nvSpPr>
          <p:spPr bwMode="auto">
            <a:xfrm>
              <a:off x="43" y="2130"/>
              <a:ext cx="1727" cy="5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0" hangingPunct="0"/>
              <a:endParaRPr lang="en-US" altLang="en-US" sz="2400">
                <a:cs typeface="Times New Roman" panose="02020603050405020304" pitchFamily="18" charset="0"/>
              </a:endParaRPr>
            </a:p>
          </p:txBody>
        </p:sp>
        <p:sp>
          <p:nvSpPr>
            <p:cNvPr id="119846" name="Rectangle 38"/>
            <p:cNvSpPr>
              <a:spLocks noChangeArrowheads="1"/>
            </p:cNvSpPr>
            <p:nvPr/>
          </p:nvSpPr>
          <p:spPr bwMode="auto">
            <a:xfrm>
              <a:off x="0" y="2130"/>
              <a:ext cx="1813" cy="518"/>
            </a:xfrm>
            <a:prstGeom prst="rect">
              <a:avLst/>
            </a:prstGeom>
            <a:noFill/>
            <a:ln w="7">
              <a:solidFill>
                <a:srgbClr val="A0A0A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400"/>
            </a:p>
          </p:txBody>
        </p:sp>
      </p:grpSp>
      <p:grpSp>
        <p:nvGrpSpPr>
          <p:cNvPr id="119847" name="Group 39"/>
          <p:cNvGrpSpPr>
            <a:grpSpLocks/>
          </p:cNvGrpSpPr>
          <p:nvPr/>
        </p:nvGrpSpPr>
        <p:grpSpPr bwMode="auto">
          <a:xfrm>
            <a:off x="6435725" y="5230814"/>
            <a:ext cx="3919538" cy="936625"/>
            <a:chOff x="1813" y="2130"/>
            <a:chExt cx="1598" cy="518"/>
          </a:xfrm>
        </p:grpSpPr>
        <p:sp>
          <p:nvSpPr>
            <p:cNvPr id="119848" name="Rectangle 40"/>
            <p:cNvSpPr>
              <a:spLocks noChangeArrowheads="1"/>
            </p:cNvSpPr>
            <p:nvPr/>
          </p:nvSpPr>
          <p:spPr bwMode="auto">
            <a:xfrm>
              <a:off x="1856" y="2130"/>
              <a:ext cx="1512" cy="5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0" hangingPunct="0"/>
              <a:endParaRPr lang="en-US" altLang="en-US" sz="2400">
                <a:cs typeface="Times New Roman" panose="02020603050405020304" pitchFamily="18" charset="0"/>
              </a:endParaRPr>
            </a:p>
          </p:txBody>
        </p:sp>
        <p:sp>
          <p:nvSpPr>
            <p:cNvPr id="119849" name="Rectangle 41"/>
            <p:cNvSpPr>
              <a:spLocks noChangeArrowheads="1"/>
            </p:cNvSpPr>
            <p:nvPr/>
          </p:nvSpPr>
          <p:spPr bwMode="auto">
            <a:xfrm>
              <a:off x="1813" y="2130"/>
              <a:ext cx="1598" cy="518"/>
            </a:xfrm>
            <a:prstGeom prst="rect">
              <a:avLst/>
            </a:prstGeom>
            <a:noFill/>
            <a:ln w="7">
              <a:solidFill>
                <a:srgbClr val="A0A0A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400"/>
            </a:p>
          </p:txBody>
        </p:sp>
      </p:grpSp>
      <p:sp>
        <p:nvSpPr>
          <p:cNvPr id="119850" name="Rectangle 42"/>
          <p:cNvSpPr>
            <a:spLocks noChangeArrowheads="1"/>
          </p:cNvSpPr>
          <p:nvPr/>
        </p:nvSpPr>
        <p:spPr bwMode="auto">
          <a:xfrm>
            <a:off x="1981200" y="1371600"/>
            <a:ext cx="8374063" cy="4800600"/>
          </a:xfrm>
          <a:prstGeom prst="rect">
            <a:avLst/>
          </a:prstGeom>
          <a:noFill/>
          <a:ln w="9525">
            <a:solidFill>
              <a:srgbClr val="A0A0A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400"/>
          </a:p>
        </p:txBody>
      </p:sp>
      <p:sp>
        <p:nvSpPr>
          <p:cNvPr id="119853" name="Rectangle 45"/>
          <p:cNvSpPr>
            <a:spLocks noChangeArrowheads="1"/>
          </p:cNvSpPr>
          <p:nvPr/>
        </p:nvSpPr>
        <p:spPr bwMode="auto">
          <a:xfrm>
            <a:off x="2057401" y="5334000"/>
            <a:ext cx="4543425" cy="730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GB" altLang="en-US" sz="2400" dirty="0">
                <a:cs typeface="Times New Roman" panose="02020603050405020304" pitchFamily="18" charset="0"/>
              </a:rPr>
              <a:t>Middle size: 800 </a:t>
            </a:r>
            <a:r>
              <a:rPr lang="en-GB" altLang="en-US" sz="2400" dirty="0" smtClean="0">
                <a:cs typeface="Times New Roman" panose="02020603050405020304" pitchFamily="18" charset="0"/>
              </a:rPr>
              <a:t>students</a:t>
            </a:r>
            <a:endParaRPr lang="en-GB" altLang="en-US" sz="2400" dirty="0">
              <a:cs typeface="Times New Roman" panose="02020603050405020304" pitchFamily="18" charset="0"/>
            </a:endParaRPr>
          </a:p>
          <a:p>
            <a:pPr eaLnBrk="0" hangingPunct="0"/>
            <a:endParaRPr lang="en-GB" altLang="en-US" sz="2400" dirty="0">
              <a:cs typeface="Times New Roman" panose="02020603050405020304" pitchFamily="18" charset="0"/>
            </a:endParaRPr>
          </a:p>
        </p:txBody>
      </p:sp>
      <p:sp>
        <p:nvSpPr>
          <p:cNvPr id="119854" name="Rectangle 46"/>
          <p:cNvSpPr>
            <a:spLocks noChangeArrowheads="1"/>
          </p:cNvSpPr>
          <p:nvPr/>
        </p:nvSpPr>
        <p:spPr bwMode="auto">
          <a:xfrm>
            <a:off x="6472886" y="5365750"/>
            <a:ext cx="3882378" cy="730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GB" altLang="en-US" sz="2400" dirty="0">
                <a:cs typeface="Times New Roman" panose="02020603050405020304" pitchFamily="18" charset="0"/>
              </a:rPr>
              <a:t>Middle size: 960 </a:t>
            </a:r>
            <a:r>
              <a:rPr lang="en-GB" altLang="en-US" sz="2400" dirty="0" smtClean="0">
                <a:cs typeface="Times New Roman" panose="02020603050405020304" pitchFamily="18" charset="0"/>
              </a:rPr>
              <a:t>students</a:t>
            </a:r>
            <a:endParaRPr lang="en-GB" altLang="en-US" sz="2400" dirty="0">
              <a:cs typeface="Times New Roman" panose="02020603050405020304" pitchFamily="18" charset="0"/>
            </a:endParaRPr>
          </a:p>
          <a:p>
            <a:pPr eaLnBrk="0" hangingPunct="0"/>
            <a:endParaRPr lang="en-GB" altLang="en-US" sz="2400" dirty="0">
              <a:cs typeface="Times New Roman" panose="02020603050405020304" pitchFamily="18" charset="0"/>
            </a:endParaRPr>
          </a:p>
        </p:txBody>
      </p:sp>
    </p:spTree>
    <p:extLst>
      <p:ext uri="{BB962C8B-B14F-4D97-AF65-F5344CB8AC3E}">
        <p14:creationId xmlns:p14="http://schemas.microsoft.com/office/powerpoint/2010/main" val="29332870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1981200" y="304801"/>
            <a:ext cx="8229600" cy="1027113"/>
          </a:xfrm>
        </p:spPr>
        <p:txBody>
          <a:bodyPr>
            <a:normAutofit/>
          </a:bodyPr>
          <a:lstStyle/>
          <a:p>
            <a:pPr eaLnBrk="1" hangingPunct="1"/>
            <a:r>
              <a:rPr lang="en-IE" altLang="en-US" sz="3200" b="1" dirty="0"/>
              <a:t>Instrumental case </a:t>
            </a:r>
            <a:r>
              <a:rPr lang="en-IE" altLang="en-US" sz="3200" b="1" dirty="0" smtClean="0"/>
              <a:t>study </a:t>
            </a:r>
            <a:r>
              <a:rPr lang="en-IE" altLang="en-US" sz="3200" b="1" dirty="0"/>
              <a:t>(</a:t>
            </a:r>
            <a:r>
              <a:rPr lang="en-IE" altLang="en-US" sz="3200" b="1" dirty="0" err="1" smtClean="0"/>
              <a:t>cont</a:t>
            </a:r>
            <a:r>
              <a:rPr lang="en-IE" altLang="en-US" sz="3200" b="1" dirty="0" smtClean="0"/>
              <a:t>)</a:t>
            </a:r>
            <a:endParaRPr lang="en-GB" altLang="en-US" sz="3200" b="1" dirty="0"/>
          </a:p>
        </p:txBody>
      </p:sp>
      <p:grpSp>
        <p:nvGrpSpPr>
          <p:cNvPr id="55303" name="Group 7"/>
          <p:cNvGrpSpPr>
            <a:grpSpLocks/>
          </p:cNvGrpSpPr>
          <p:nvPr/>
        </p:nvGrpSpPr>
        <p:grpSpPr bwMode="auto">
          <a:xfrm>
            <a:off x="1989139" y="1376363"/>
            <a:ext cx="4446587" cy="728662"/>
            <a:chOff x="0" y="0"/>
            <a:chExt cx="1813" cy="403"/>
          </a:xfrm>
        </p:grpSpPr>
        <p:sp>
          <p:nvSpPr>
            <p:cNvPr id="55304" name="Rectangle 8"/>
            <p:cNvSpPr>
              <a:spLocks noChangeArrowheads="1"/>
            </p:cNvSpPr>
            <p:nvPr/>
          </p:nvSpPr>
          <p:spPr bwMode="auto">
            <a:xfrm>
              <a:off x="0" y="0"/>
              <a:ext cx="1813" cy="403"/>
            </a:xfrm>
            <a:prstGeom prst="rect">
              <a:avLst/>
            </a:prstGeom>
            <a:noFill/>
            <a:ln>
              <a:noFill/>
            </a:ln>
            <a:effectLst/>
            <a:extLst>
              <a:ext uri="{909E8E84-426E-40dd-AFC4-6F175D3DCCD1}">
                <a14:hiddenFill xmlns:a14="http://schemas.microsoft.com/office/drawing/2010/main" xmlns="">
                  <a:solidFill>
                    <a:srgbClr val="FFFFB2"/>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400"/>
            </a:p>
          </p:txBody>
        </p:sp>
        <p:grpSp>
          <p:nvGrpSpPr>
            <p:cNvPr id="55305" name="Group 9"/>
            <p:cNvGrpSpPr>
              <a:grpSpLocks/>
            </p:cNvGrpSpPr>
            <p:nvPr/>
          </p:nvGrpSpPr>
          <p:grpSpPr bwMode="auto">
            <a:xfrm>
              <a:off x="0" y="0"/>
              <a:ext cx="1813" cy="403"/>
              <a:chOff x="0" y="0"/>
              <a:chExt cx="1813" cy="403"/>
            </a:xfrm>
          </p:grpSpPr>
          <p:sp>
            <p:nvSpPr>
              <p:cNvPr id="55306" name="Rectangle 10"/>
              <p:cNvSpPr>
                <a:spLocks noChangeArrowheads="1"/>
              </p:cNvSpPr>
              <p:nvPr/>
            </p:nvSpPr>
            <p:spPr bwMode="auto">
              <a:xfrm>
                <a:off x="43" y="0"/>
                <a:ext cx="1727" cy="403"/>
              </a:xfrm>
              <a:prstGeom prst="rect">
                <a:avLst/>
              </a:prstGeom>
              <a:noFill/>
              <a:ln>
                <a:noFill/>
              </a:ln>
              <a:effectLst/>
              <a:extLst>
                <a:ext uri="{909E8E84-426E-40dd-AFC4-6F175D3DCCD1}">
                  <a14:hiddenFill xmlns:a14="http://schemas.microsoft.com/office/drawing/2010/main" xmlns="">
                    <a:solidFill>
                      <a:srgbClr val="FFFFB2"/>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GB" altLang="en-US" sz="2400" b="1">
                    <a:cs typeface="Times New Roman" panose="02020603050405020304" pitchFamily="18" charset="0"/>
                  </a:rPr>
                  <a:t>Participants</a:t>
                </a:r>
              </a:p>
              <a:p>
                <a:pPr eaLnBrk="0" hangingPunct="0"/>
                <a:endParaRPr lang="en-GB" altLang="en-US" sz="2400" b="1">
                  <a:cs typeface="Times New Roman" panose="02020603050405020304" pitchFamily="18" charset="0"/>
                </a:endParaRPr>
              </a:p>
            </p:txBody>
          </p:sp>
          <p:sp>
            <p:nvSpPr>
              <p:cNvPr id="55307" name="Rectangle 11"/>
              <p:cNvSpPr>
                <a:spLocks noChangeArrowheads="1"/>
              </p:cNvSpPr>
              <p:nvPr/>
            </p:nvSpPr>
            <p:spPr bwMode="auto">
              <a:xfrm>
                <a:off x="0" y="0"/>
                <a:ext cx="1813" cy="403"/>
              </a:xfrm>
              <a:prstGeom prst="rect">
                <a:avLst/>
              </a:prstGeom>
              <a:noFill/>
              <a:ln w="7">
                <a:solidFill>
                  <a:srgbClr val="A0A0A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400"/>
              </a:p>
            </p:txBody>
          </p:sp>
        </p:grpSp>
      </p:grpSp>
      <p:grpSp>
        <p:nvGrpSpPr>
          <p:cNvPr id="55308" name="Group 12"/>
          <p:cNvGrpSpPr>
            <a:grpSpLocks/>
          </p:cNvGrpSpPr>
          <p:nvPr/>
        </p:nvGrpSpPr>
        <p:grpSpPr bwMode="auto">
          <a:xfrm>
            <a:off x="6435725" y="1376363"/>
            <a:ext cx="3919538" cy="728662"/>
            <a:chOff x="1813" y="0"/>
            <a:chExt cx="1598" cy="403"/>
          </a:xfrm>
        </p:grpSpPr>
        <p:sp>
          <p:nvSpPr>
            <p:cNvPr id="55309" name="Rectangle 13"/>
            <p:cNvSpPr>
              <a:spLocks noChangeArrowheads="1"/>
            </p:cNvSpPr>
            <p:nvPr/>
          </p:nvSpPr>
          <p:spPr bwMode="auto">
            <a:xfrm>
              <a:off x="1813" y="0"/>
              <a:ext cx="1598" cy="403"/>
            </a:xfrm>
            <a:prstGeom prst="rect">
              <a:avLst/>
            </a:prstGeom>
            <a:noFill/>
            <a:ln>
              <a:noFill/>
            </a:ln>
            <a:effectLst/>
            <a:extLst>
              <a:ext uri="{909E8E84-426E-40dd-AFC4-6F175D3DCCD1}">
                <a14:hiddenFill xmlns:a14="http://schemas.microsoft.com/office/drawing/2010/main" xmlns="">
                  <a:solidFill>
                    <a:srgbClr val="FFFFB2"/>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400"/>
            </a:p>
          </p:txBody>
        </p:sp>
        <p:grpSp>
          <p:nvGrpSpPr>
            <p:cNvPr id="55310" name="Group 14"/>
            <p:cNvGrpSpPr>
              <a:grpSpLocks/>
            </p:cNvGrpSpPr>
            <p:nvPr/>
          </p:nvGrpSpPr>
          <p:grpSpPr bwMode="auto">
            <a:xfrm>
              <a:off x="1813" y="0"/>
              <a:ext cx="1598" cy="403"/>
              <a:chOff x="1813" y="0"/>
              <a:chExt cx="1598" cy="403"/>
            </a:xfrm>
          </p:grpSpPr>
          <p:sp>
            <p:nvSpPr>
              <p:cNvPr id="55311" name="Rectangle 15"/>
              <p:cNvSpPr>
                <a:spLocks noChangeArrowheads="1"/>
              </p:cNvSpPr>
              <p:nvPr/>
            </p:nvSpPr>
            <p:spPr bwMode="auto">
              <a:xfrm>
                <a:off x="1856" y="0"/>
                <a:ext cx="1512" cy="403"/>
              </a:xfrm>
              <a:prstGeom prst="rect">
                <a:avLst/>
              </a:prstGeom>
              <a:noFill/>
              <a:ln>
                <a:noFill/>
              </a:ln>
              <a:effectLst/>
              <a:extLst>
                <a:ext uri="{909E8E84-426E-40dd-AFC4-6F175D3DCCD1}">
                  <a14:hiddenFill xmlns:a14="http://schemas.microsoft.com/office/drawing/2010/main" xmlns="">
                    <a:solidFill>
                      <a:srgbClr val="FFFFB2"/>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GB" altLang="en-US" sz="2400" b="1">
                    <a:cs typeface="Times New Roman" panose="02020603050405020304" pitchFamily="18" charset="0"/>
                  </a:rPr>
                  <a:t>Data collection techniques </a:t>
                </a:r>
              </a:p>
              <a:p>
                <a:pPr eaLnBrk="0" hangingPunct="0"/>
                <a:endParaRPr lang="en-GB" altLang="en-US" sz="2400">
                  <a:cs typeface="Times New Roman" panose="02020603050405020304" pitchFamily="18" charset="0"/>
                </a:endParaRPr>
              </a:p>
            </p:txBody>
          </p:sp>
          <p:sp>
            <p:nvSpPr>
              <p:cNvPr id="55312" name="Rectangle 16"/>
              <p:cNvSpPr>
                <a:spLocks noChangeArrowheads="1"/>
              </p:cNvSpPr>
              <p:nvPr/>
            </p:nvSpPr>
            <p:spPr bwMode="auto">
              <a:xfrm>
                <a:off x="1813" y="0"/>
                <a:ext cx="1598" cy="403"/>
              </a:xfrm>
              <a:prstGeom prst="rect">
                <a:avLst/>
              </a:prstGeom>
              <a:noFill/>
              <a:ln w="7">
                <a:solidFill>
                  <a:srgbClr val="A0A0A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400"/>
              </a:p>
            </p:txBody>
          </p:sp>
        </p:grpSp>
      </p:grpSp>
      <p:grpSp>
        <p:nvGrpSpPr>
          <p:cNvPr id="55313" name="Group 17"/>
          <p:cNvGrpSpPr>
            <a:grpSpLocks/>
          </p:cNvGrpSpPr>
          <p:nvPr/>
        </p:nvGrpSpPr>
        <p:grpSpPr bwMode="auto">
          <a:xfrm>
            <a:off x="1989139" y="2105025"/>
            <a:ext cx="4446587" cy="730250"/>
            <a:chOff x="0" y="403"/>
            <a:chExt cx="1813" cy="403"/>
          </a:xfrm>
        </p:grpSpPr>
        <p:sp>
          <p:nvSpPr>
            <p:cNvPr id="55314" name="Rectangle 18"/>
            <p:cNvSpPr>
              <a:spLocks noChangeArrowheads="1"/>
            </p:cNvSpPr>
            <p:nvPr/>
          </p:nvSpPr>
          <p:spPr bwMode="auto">
            <a:xfrm>
              <a:off x="43" y="403"/>
              <a:ext cx="1727" cy="40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GB" altLang="en-US" sz="2400">
                  <a:cs typeface="Times New Roman" panose="02020603050405020304" pitchFamily="18" charset="0"/>
                </a:rPr>
                <a:t>2 schools</a:t>
              </a:r>
            </a:p>
            <a:p>
              <a:endParaRPr lang="en-GB" altLang="en-US" sz="2400" b="1">
                <a:cs typeface="Times New Roman" panose="02020603050405020304" pitchFamily="18" charset="0"/>
              </a:endParaRPr>
            </a:p>
          </p:txBody>
        </p:sp>
        <p:sp>
          <p:nvSpPr>
            <p:cNvPr id="55315" name="Rectangle 19"/>
            <p:cNvSpPr>
              <a:spLocks noChangeArrowheads="1"/>
            </p:cNvSpPr>
            <p:nvPr/>
          </p:nvSpPr>
          <p:spPr bwMode="auto">
            <a:xfrm>
              <a:off x="0" y="403"/>
              <a:ext cx="1813" cy="403"/>
            </a:xfrm>
            <a:prstGeom prst="rect">
              <a:avLst/>
            </a:prstGeom>
            <a:noFill/>
            <a:ln w="7">
              <a:solidFill>
                <a:srgbClr val="A0A0A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400"/>
            </a:p>
          </p:txBody>
        </p:sp>
      </p:grpSp>
      <p:grpSp>
        <p:nvGrpSpPr>
          <p:cNvPr id="55316" name="Group 20"/>
          <p:cNvGrpSpPr>
            <a:grpSpLocks/>
          </p:cNvGrpSpPr>
          <p:nvPr/>
        </p:nvGrpSpPr>
        <p:grpSpPr bwMode="auto">
          <a:xfrm>
            <a:off x="6435725" y="2105025"/>
            <a:ext cx="3919538" cy="730250"/>
            <a:chOff x="1813" y="403"/>
            <a:chExt cx="1598" cy="403"/>
          </a:xfrm>
        </p:grpSpPr>
        <p:sp>
          <p:nvSpPr>
            <p:cNvPr id="55317" name="Rectangle 21"/>
            <p:cNvSpPr>
              <a:spLocks noChangeArrowheads="1"/>
            </p:cNvSpPr>
            <p:nvPr/>
          </p:nvSpPr>
          <p:spPr bwMode="auto">
            <a:xfrm>
              <a:off x="1856" y="403"/>
              <a:ext cx="1512" cy="40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GB" altLang="en-US" sz="2400">
                  <a:cs typeface="Times New Roman" panose="02020603050405020304" pitchFamily="18" charset="0"/>
                </a:rPr>
                <a:t>Document Analysis</a:t>
              </a:r>
            </a:p>
            <a:p>
              <a:pPr eaLnBrk="0" hangingPunct="0"/>
              <a:endParaRPr lang="en-GB" altLang="en-US" sz="2400">
                <a:cs typeface="Times New Roman" panose="02020603050405020304" pitchFamily="18" charset="0"/>
              </a:endParaRPr>
            </a:p>
          </p:txBody>
        </p:sp>
        <p:sp>
          <p:nvSpPr>
            <p:cNvPr id="55318" name="Rectangle 22"/>
            <p:cNvSpPr>
              <a:spLocks noChangeArrowheads="1"/>
            </p:cNvSpPr>
            <p:nvPr/>
          </p:nvSpPr>
          <p:spPr bwMode="auto">
            <a:xfrm>
              <a:off x="1813" y="403"/>
              <a:ext cx="1598" cy="403"/>
            </a:xfrm>
            <a:prstGeom prst="rect">
              <a:avLst/>
            </a:prstGeom>
            <a:noFill/>
            <a:ln w="7">
              <a:solidFill>
                <a:srgbClr val="A0A0A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400"/>
            </a:p>
          </p:txBody>
        </p:sp>
      </p:grpSp>
      <p:grpSp>
        <p:nvGrpSpPr>
          <p:cNvPr id="55319" name="Group 23"/>
          <p:cNvGrpSpPr>
            <a:grpSpLocks/>
          </p:cNvGrpSpPr>
          <p:nvPr/>
        </p:nvGrpSpPr>
        <p:grpSpPr bwMode="auto">
          <a:xfrm>
            <a:off x="1989139" y="2835276"/>
            <a:ext cx="4446587" cy="728663"/>
            <a:chOff x="0" y="806"/>
            <a:chExt cx="1813" cy="403"/>
          </a:xfrm>
        </p:grpSpPr>
        <p:sp>
          <p:nvSpPr>
            <p:cNvPr id="55320" name="Rectangle 24"/>
            <p:cNvSpPr>
              <a:spLocks noChangeArrowheads="1"/>
            </p:cNvSpPr>
            <p:nvPr/>
          </p:nvSpPr>
          <p:spPr bwMode="auto">
            <a:xfrm>
              <a:off x="43" y="806"/>
              <a:ext cx="1727" cy="40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GB" altLang="en-US" sz="2400">
                  <a:cs typeface="Times New Roman" panose="02020603050405020304" pitchFamily="18" charset="0"/>
                </a:rPr>
                <a:t>2 Head teachers (1 each school)</a:t>
              </a:r>
            </a:p>
            <a:p>
              <a:pPr eaLnBrk="0" hangingPunct="0"/>
              <a:endParaRPr lang="en-GB" altLang="en-US" sz="2400">
                <a:cs typeface="Times New Roman" panose="02020603050405020304" pitchFamily="18" charset="0"/>
              </a:endParaRPr>
            </a:p>
          </p:txBody>
        </p:sp>
        <p:sp>
          <p:nvSpPr>
            <p:cNvPr id="55321" name="Rectangle 25"/>
            <p:cNvSpPr>
              <a:spLocks noChangeArrowheads="1"/>
            </p:cNvSpPr>
            <p:nvPr/>
          </p:nvSpPr>
          <p:spPr bwMode="auto">
            <a:xfrm>
              <a:off x="0" y="806"/>
              <a:ext cx="1813" cy="403"/>
            </a:xfrm>
            <a:prstGeom prst="rect">
              <a:avLst/>
            </a:prstGeom>
            <a:noFill/>
            <a:ln w="7">
              <a:solidFill>
                <a:srgbClr val="A0A0A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400"/>
            </a:p>
          </p:txBody>
        </p:sp>
      </p:grpSp>
      <p:grpSp>
        <p:nvGrpSpPr>
          <p:cNvPr id="55322" name="Group 26"/>
          <p:cNvGrpSpPr>
            <a:grpSpLocks/>
          </p:cNvGrpSpPr>
          <p:nvPr/>
        </p:nvGrpSpPr>
        <p:grpSpPr bwMode="auto">
          <a:xfrm>
            <a:off x="6435725" y="2835276"/>
            <a:ext cx="3919538" cy="728663"/>
            <a:chOff x="1813" y="806"/>
            <a:chExt cx="1598" cy="403"/>
          </a:xfrm>
        </p:grpSpPr>
        <p:sp>
          <p:nvSpPr>
            <p:cNvPr id="55323" name="Rectangle 27"/>
            <p:cNvSpPr>
              <a:spLocks noChangeArrowheads="1"/>
            </p:cNvSpPr>
            <p:nvPr/>
          </p:nvSpPr>
          <p:spPr bwMode="auto">
            <a:xfrm>
              <a:off x="1856" y="806"/>
              <a:ext cx="1512" cy="40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GB" altLang="en-US" sz="2400">
                  <a:cs typeface="Times New Roman" panose="02020603050405020304" pitchFamily="18" charset="0"/>
                </a:rPr>
                <a:t>Semi-structured Interviews </a:t>
              </a:r>
            </a:p>
            <a:p>
              <a:pPr eaLnBrk="0" hangingPunct="0"/>
              <a:endParaRPr lang="en-GB" altLang="en-US" sz="2400">
                <a:cs typeface="Times New Roman" panose="02020603050405020304" pitchFamily="18" charset="0"/>
              </a:endParaRPr>
            </a:p>
          </p:txBody>
        </p:sp>
        <p:sp>
          <p:nvSpPr>
            <p:cNvPr id="55324" name="Rectangle 28"/>
            <p:cNvSpPr>
              <a:spLocks noChangeArrowheads="1"/>
            </p:cNvSpPr>
            <p:nvPr/>
          </p:nvSpPr>
          <p:spPr bwMode="auto">
            <a:xfrm>
              <a:off x="1813" y="806"/>
              <a:ext cx="1598" cy="403"/>
            </a:xfrm>
            <a:prstGeom prst="rect">
              <a:avLst/>
            </a:prstGeom>
            <a:noFill/>
            <a:ln w="7">
              <a:solidFill>
                <a:srgbClr val="A0A0A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400"/>
            </a:p>
          </p:txBody>
        </p:sp>
      </p:grpSp>
      <p:grpSp>
        <p:nvGrpSpPr>
          <p:cNvPr id="55325" name="Group 29"/>
          <p:cNvGrpSpPr>
            <a:grpSpLocks/>
          </p:cNvGrpSpPr>
          <p:nvPr/>
        </p:nvGrpSpPr>
        <p:grpSpPr bwMode="auto">
          <a:xfrm>
            <a:off x="1989139" y="3563939"/>
            <a:ext cx="4446587" cy="936625"/>
            <a:chOff x="0" y="1209"/>
            <a:chExt cx="1813" cy="518"/>
          </a:xfrm>
        </p:grpSpPr>
        <p:sp>
          <p:nvSpPr>
            <p:cNvPr id="55326" name="Rectangle 30"/>
            <p:cNvSpPr>
              <a:spLocks noChangeArrowheads="1"/>
            </p:cNvSpPr>
            <p:nvPr/>
          </p:nvSpPr>
          <p:spPr bwMode="auto">
            <a:xfrm>
              <a:off x="43" y="1209"/>
              <a:ext cx="1727" cy="5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GB" altLang="en-US" sz="2400">
                  <a:cs typeface="Times New Roman" panose="02020603050405020304" pitchFamily="18" charset="0"/>
                </a:rPr>
                <a:t>2 Jefes UTP (1 each school)</a:t>
              </a:r>
            </a:p>
            <a:p>
              <a:endParaRPr lang="en-GB" altLang="en-US" sz="2400">
                <a:cs typeface="Times New Roman" panose="02020603050405020304" pitchFamily="18" charset="0"/>
              </a:endParaRPr>
            </a:p>
          </p:txBody>
        </p:sp>
        <p:sp>
          <p:nvSpPr>
            <p:cNvPr id="55327" name="Rectangle 31"/>
            <p:cNvSpPr>
              <a:spLocks noChangeArrowheads="1"/>
            </p:cNvSpPr>
            <p:nvPr/>
          </p:nvSpPr>
          <p:spPr bwMode="auto">
            <a:xfrm>
              <a:off x="0" y="1209"/>
              <a:ext cx="1813" cy="518"/>
            </a:xfrm>
            <a:prstGeom prst="rect">
              <a:avLst/>
            </a:prstGeom>
            <a:noFill/>
            <a:ln w="7">
              <a:solidFill>
                <a:srgbClr val="A0A0A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400"/>
            </a:p>
          </p:txBody>
        </p:sp>
      </p:grpSp>
      <p:grpSp>
        <p:nvGrpSpPr>
          <p:cNvPr id="55328" name="Group 32"/>
          <p:cNvGrpSpPr>
            <a:grpSpLocks/>
          </p:cNvGrpSpPr>
          <p:nvPr/>
        </p:nvGrpSpPr>
        <p:grpSpPr bwMode="auto">
          <a:xfrm>
            <a:off x="6435725" y="3563939"/>
            <a:ext cx="3919538" cy="936625"/>
            <a:chOff x="1813" y="1209"/>
            <a:chExt cx="1598" cy="518"/>
          </a:xfrm>
        </p:grpSpPr>
        <p:sp>
          <p:nvSpPr>
            <p:cNvPr id="55329" name="Rectangle 33"/>
            <p:cNvSpPr>
              <a:spLocks noChangeArrowheads="1"/>
            </p:cNvSpPr>
            <p:nvPr/>
          </p:nvSpPr>
          <p:spPr bwMode="auto">
            <a:xfrm>
              <a:off x="1856" y="1209"/>
              <a:ext cx="1512" cy="5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GB" altLang="en-US" sz="2400">
                  <a:cs typeface="Times New Roman" panose="02020603050405020304" pitchFamily="18" charset="0"/>
                </a:rPr>
                <a:t>Semi-structured Interviews </a:t>
              </a:r>
            </a:p>
            <a:p>
              <a:pPr eaLnBrk="0" hangingPunct="0"/>
              <a:endParaRPr lang="en-GB" altLang="en-US" sz="2400">
                <a:cs typeface="Times New Roman" panose="02020603050405020304" pitchFamily="18" charset="0"/>
              </a:endParaRPr>
            </a:p>
          </p:txBody>
        </p:sp>
        <p:sp>
          <p:nvSpPr>
            <p:cNvPr id="55330" name="Rectangle 34"/>
            <p:cNvSpPr>
              <a:spLocks noChangeArrowheads="1"/>
            </p:cNvSpPr>
            <p:nvPr/>
          </p:nvSpPr>
          <p:spPr bwMode="auto">
            <a:xfrm>
              <a:off x="1813" y="1209"/>
              <a:ext cx="1598" cy="518"/>
            </a:xfrm>
            <a:prstGeom prst="rect">
              <a:avLst/>
            </a:prstGeom>
            <a:noFill/>
            <a:ln w="7">
              <a:solidFill>
                <a:srgbClr val="A0A0A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400"/>
            </a:p>
          </p:txBody>
        </p:sp>
      </p:grpSp>
      <p:sp>
        <p:nvSpPr>
          <p:cNvPr id="55332" name="Rectangle 36"/>
          <p:cNvSpPr>
            <a:spLocks noChangeArrowheads="1"/>
          </p:cNvSpPr>
          <p:nvPr/>
        </p:nvSpPr>
        <p:spPr bwMode="auto">
          <a:xfrm>
            <a:off x="2085976" y="4495800"/>
            <a:ext cx="4543425" cy="730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GB" altLang="en-US" sz="2400">
                <a:cs typeface="Times New Roman" panose="02020603050405020304" pitchFamily="18" charset="0"/>
              </a:rPr>
              <a:t>Language teachers (1 each school)</a:t>
            </a:r>
          </a:p>
          <a:p>
            <a:pPr eaLnBrk="0" hangingPunct="0"/>
            <a:endParaRPr lang="en-GB" altLang="en-US" sz="2400">
              <a:cs typeface="Times New Roman" panose="02020603050405020304" pitchFamily="18" charset="0"/>
            </a:endParaRPr>
          </a:p>
        </p:txBody>
      </p:sp>
      <p:sp>
        <p:nvSpPr>
          <p:cNvPr id="55333" name="Rectangle 37"/>
          <p:cNvSpPr>
            <a:spLocks noChangeArrowheads="1"/>
          </p:cNvSpPr>
          <p:nvPr/>
        </p:nvSpPr>
        <p:spPr bwMode="auto">
          <a:xfrm>
            <a:off x="1981200" y="4495800"/>
            <a:ext cx="4446588" cy="730250"/>
          </a:xfrm>
          <a:prstGeom prst="rect">
            <a:avLst/>
          </a:prstGeom>
          <a:noFill/>
          <a:ln w="7">
            <a:solidFill>
              <a:srgbClr val="A0A0A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400"/>
          </a:p>
        </p:txBody>
      </p:sp>
      <p:grpSp>
        <p:nvGrpSpPr>
          <p:cNvPr id="55334" name="Group 38"/>
          <p:cNvGrpSpPr>
            <a:grpSpLocks/>
          </p:cNvGrpSpPr>
          <p:nvPr/>
        </p:nvGrpSpPr>
        <p:grpSpPr bwMode="auto">
          <a:xfrm>
            <a:off x="6435725" y="4500563"/>
            <a:ext cx="3919538" cy="730250"/>
            <a:chOff x="1813" y="1727"/>
            <a:chExt cx="1598" cy="403"/>
          </a:xfrm>
        </p:grpSpPr>
        <p:sp>
          <p:nvSpPr>
            <p:cNvPr id="55335" name="Rectangle 39"/>
            <p:cNvSpPr>
              <a:spLocks noChangeArrowheads="1"/>
            </p:cNvSpPr>
            <p:nvPr/>
          </p:nvSpPr>
          <p:spPr bwMode="auto">
            <a:xfrm>
              <a:off x="1856" y="1727"/>
              <a:ext cx="1512" cy="40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GB" altLang="en-US" sz="2400">
                  <a:cs typeface="Times New Roman" panose="02020603050405020304" pitchFamily="18" charset="0"/>
                </a:rPr>
                <a:t>Semi-structured Interviews </a:t>
              </a:r>
            </a:p>
            <a:p>
              <a:pPr eaLnBrk="0" hangingPunct="0"/>
              <a:endParaRPr lang="en-GB" altLang="en-US" sz="2400">
                <a:cs typeface="Times New Roman" panose="02020603050405020304" pitchFamily="18" charset="0"/>
              </a:endParaRPr>
            </a:p>
          </p:txBody>
        </p:sp>
        <p:sp>
          <p:nvSpPr>
            <p:cNvPr id="55336" name="Rectangle 40"/>
            <p:cNvSpPr>
              <a:spLocks noChangeArrowheads="1"/>
            </p:cNvSpPr>
            <p:nvPr/>
          </p:nvSpPr>
          <p:spPr bwMode="auto">
            <a:xfrm>
              <a:off x="1813" y="1727"/>
              <a:ext cx="1598" cy="403"/>
            </a:xfrm>
            <a:prstGeom prst="rect">
              <a:avLst/>
            </a:prstGeom>
            <a:noFill/>
            <a:ln w="7">
              <a:solidFill>
                <a:srgbClr val="A0A0A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400"/>
            </a:p>
          </p:txBody>
        </p:sp>
      </p:grpSp>
      <p:grpSp>
        <p:nvGrpSpPr>
          <p:cNvPr id="55337" name="Group 41"/>
          <p:cNvGrpSpPr>
            <a:grpSpLocks/>
          </p:cNvGrpSpPr>
          <p:nvPr/>
        </p:nvGrpSpPr>
        <p:grpSpPr bwMode="auto">
          <a:xfrm>
            <a:off x="1989139" y="5230814"/>
            <a:ext cx="4446587" cy="936625"/>
            <a:chOff x="0" y="2130"/>
            <a:chExt cx="1813" cy="518"/>
          </a:xfrm>
        </p:grpSpPr>
        <p:sp>
          <p:nvSpPr>
            <p:cNvPr id="55338" name="Rectangle 42"/>
            <p:cNvSpPr>
              <a:spLocks noChangeArrowheads="1"/>
            </p:cNvSpPr>
            <p:nvPr/>
          </p:nvSpPr>
          <p:spPr bwMode="auto">
            <a:xfrm>
              <a:off x="43" y="2130"/>
              <a:ext cx="1727" cy="5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GB" altLang="en-US" sz="2400">
                  <a:cs typeface="Times New Roman" panose="02020603050405020304" pitchFamily="18" charset="0"/>
                </a:rPr>
                <a:t>10 classrooms (5 each school)</a:t>
              </a:r>
            </a:p>
            <a:p>
              <a:pPr eaLnBrk="0" hangingPunct="0"/>
              <a:endParaRPr lang="en-GB" altLang="en-US" sz="2400">
                <a:cs typeface="Times New Roman" panose="02020603050405020304" pitchFamily="18" charset="0"/>
              </a:endParaRPr>
            </a:p>
          </p:txBody>
        </p:sp>
        <p:sp>
          <p:nvSpPr>
            <p:cNvPr id="55339" name="Rectangle 43"/>
            <p:cNvSpPr>
              <a:spLocks noChangeArrowheads="1"/>
            </p:cNvSpPr>
            <p:nvPr/>
          </p:nvSpPr>
          <p:spPr bwMode="auto">
            <a:xfrm>
              <a:off x="0" y="2130"/>
              <a:ext cx="1813" cy="518"/>
            </a:xfrm>
            <a:prstGeom prst="rect">
              <a:avLst/>
            </a:prstGeom>
            <a:noFill/>
            <a:ln w="7">
              <a:solidFill>
                <a:srgbClr val="A0A0A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400"/>
            </a:p>
          </p:txBody>
        </p:sp>
      </p:grpSp>
      <p:grpSp>
        <p:nvGrpSpPr>
          <p:cNvPr id="55340" name="Group 44"/>
          <p:cNvGrpSpPr>
            <a:grpSpLocks/>
          </p:cNvGrpSpPr>
          <p:nvPr/>
        </p:nvGrpSpPr>
        <p:grpSpPr bwMode="auto">
          <a:xfrm>
            <a:off x="6435725" y="5230814"/>
            <a:ext cx="3919538" cy="936625"/>
            <a:chOff x="1813" y="2130"/>
            <a:chExt cx="1598" cy="518"/>
          </a:xfrm>
        </p:grpSpPr>
        <p:sp>
          <p:nvSpPr>
            <p:cNvPr id="55341" name="Rectangle 45"/>
            <p:cNvSpPr>
              <a:spLocks noChangeArrowheads="1"/>
            </p:cNvSpPr>
            <p:nvPr/>
          </p:nvSpPr>
          <p:spPr bwMode="auto">
            <a:xfrm>
              <a:off x="1856" y="2130"/>
              <a:ext cx="1512" cy="5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GB" altLang="en-US" sz="2400">
                  <a:cs typeface="Times New Roman" panose="02020603050405020304" pitchFamily="18" charset="0"/>
                </a:rPr>
                <a:t>Classroom observations and field notes </a:t>
              </a:r>
            </a:p>
            <a:p>
              <a:pPr eaLnBrk="0" hangingPunct="0"/>
              <a:endParaRPr lang="en-GB" altLang="en-US" sz="2400">
                <a:cs typeface="Times New Roman" panose="02020603050405020304" pitchFamily="18" charset="0"/>
              </a:endParaRPr>
            </a:p>
          </p:txBody>
        </p:sp>
        <p:sp>
          <p:nvSpPr>
            <p:cNvPr id="55342" name="Rectangle 46"/>
            <p:cNvSpPr>
              <a:spLocks noChangeArrowheads="1"/>
            </p:cNvSpPr>
            <p:nvPr/>
          </p:nvSpPr>
          <p:spPr bwMode="auto">
            <a:xfrm>
              <a:off x="1813" y="2130"/>
              <a:ext cx="1598" cy="518"/>
            </a:xfrm>
            <a:prstGeom prst="rect">
              <a:avLst/>
            </a:prstGeom>
            <a:noFill/>
            <a:ln w="7">
              <a:solidFill>
                <a:srgbClr val="A0A0A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400"/>
            </a:p>
          </p:txBody>
        </p:sp>
      </p:grpSp>
      <p:sp>
        <p:nvSpPr>
          <p:cNvPr id="55343" name="Rectangle 47"/>
          <p:cNvSpPr>
            <a:spLocks noChangeArrowheads="1"/>
          </p:cNvSpPr>
          <p:nvPr/>
        </p:nvSpPr>
        <p:spPr bwMode="auto">
          <a:xfrm>
            <a:off x="1981200" y="1371600"/>
            <a:ext cx="8382000" cy="4800600"/>
          </a:xfrm>
          <a:prstGeom prst="rect">
            <a:avLst/>
          </a:prstGeom>
          <a:noFill/>
          <a:ln w="9525">
            <a:solidFill>
              <a:srgbClr val="A0A0A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sz="2400"/>
          </a:p>
        </p:txBody>
      </p:sp>
    </p:spTree>
    <p:extLst>
      <p:ext uri="{BB962C8B-B14F-4D97-AF65-F5344CB8AC3E}">
        <p14:creationId xmlns:p14="http://schemas.microsoft.com/office/powerpoint/2010/main" val="34983920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idx="4294967295"/>
          </p:nvPr>
        </p:nvSpPr>
        <p:spPr>
          <a:xfrm>
            <a:off x="1524000" y="3188050"/>
            <a:ext cx="8686800" cy="838200"/>
          </a:xfrm>
        </p:spPr>
        <p:txBody>
          <a:bodyPr>
            <a:normAutofit fontScale="90000"/>
          </a:bodyPr>
          <a:lstStyle/>
          <a:p>
            <a:r>
              <a:rPr lang="en-GB" altLang="en-US" sz="2000" dirty="0">
                <a:latin typeface="+mn-lt"/>
              </a:rPr>
              <a:t>I found differences between schools A and School B in the expected direction (</a:t>
            </a:r>
            <a:r>
              <a:rPr lang="en-GB" altLang="en-US" sz="2000" dirty="0" err="1">
                <a:latin typeface="+mn-lt"/>
              </a:rPr>
              <a:t>i.e</a:t>
            </a:r>
            <a:r>
              <a:rPr lang="en-GB" altLang="en-US" sz="2000" dirty="0">
                <a:latin typeface="+mn-lt"/>
              </a:rPr>
              <a:t> achievement orientation, educational leadership, school climate as orderly atmosphere, etc.)</a:t>
            </a:r>
            <a:br>
              <a:rPr lang="en-GB" altLang="en-US" sz="2000" dirty="0">
                <a:latin typeface="+mn-lt"/>
              </a:rPr>
            </a:br>
            <a:r>
              <a:rPr lang="en-GB" altLang="en-US" sz="2000" dirty="0">
                <a:latin typeface="+mn-lt"/>
              </a:rPr>
              <a:t/>
            </a:r>
            <a:br>
              <a:rPr lang="en-GB" altLang="en-US" sz="2000" dirty="0">
                <a:latin typeface="+mn-lt"/>
              </a:rPr>
            </a:br>
            <a:r>
              <a:rPr lang="en-GB" altLang="en-US" sz="2000" dirty="0">
                <a:latin typeface="+mn-lt"/>
              </a:rPr>
              <a:t>I found problematic aspects in school A: they had reduced teaching only to the assessed areas neglecting arts, PE, etc... was the school ‘adding value’ because it was playing the assessment game or because of their effective practices? What was school A effective for?</a:t>
            </a:r>
            <a:br>
              <a:rPr lang="en-GB" altLang="en-US" sz="2000" dirty="0">
                <a:latin typeface="+mn-lt"/>
              </a:rPr>
            </a:br>
            <a:r>
              <a:rPr lang="en-GB" altLang="en-US" sz="2000" dirty="0">
                <a:latin typeface="+mn-lt"/>
              </a:rPr>
              <a:t/>
            </a:r>
            <a:br>
              <a:rPr lang="en-GB" altLang="en-US" sz="2000" dirty="0">
                <a:latin typeface="+mn-lt"/>
              </a:rPr>
            </a:br>
            <a:r>
              <a:rPr lang="en-GB" altLang="en-US" sz="2000" dirty="0">
                <a:latin typeface="+mn-lt"/>
              </a:rPr>
              <a:t>I found unexpected issues in school B: the language teacher I observed was new, as the previous one had retired after a long battle against cancer… how did the previous teacher’s health impact on the effectiveness of the school?</a:t>
            </a:r>
            <a:r>
              <a:rPr lang="en-GB" altLang="en-US" sz="2200" dirty="0"/>
              <a:t> </a:t>
            </a:r>
            <a:r>
              <a:rPr lang="en-GB" altLang="en-US" sz="2400" dirty="0">
                <a:solidFill>
                  <a:schemeClr val="tx1"/>
                </a:solidFill>
                <a:latin typeface="+mn-lt"/>
                <a:cs typeface="Times New Roman" panose="02020603050405020304" pitchFamily="18" charset="0"/>
              </a:rPr>
              <a:t/>
            </a:r>
            <a:br>
              <a:rPr lang="en-GB" altLang="en-US" sz="2400" dirty="0">
                <a:solidFill>
                  <a:schemeClr val="tx1"/>
                </a:solidFill>
                <a:latin typeface="+mn-lt"/>
                <a:cs typeface="Times New Roman" panose="02020603050405020304" pitchFamily="18" charset="0"/>
              </a:rPr>
            </a:br>
            <a:endParaRPr lang="en-GB" altLang="en-US" sz="2400" dirty="0">
              <a:solidFill>
                <a:schemeClr val="tx1"/>
              </a:solidFill>
              <a:latin typeface="+mn-lt"/>
              <a:cs typeface="Times New Roman" panose="02020603050405020304" pitchFamily="18" charset="0"/>
            </a:endParaRPr>
          </a:p>
        </p:txBody>
      </p:sp>
      <p:sp>
        <p:nvSpPr>
          <p:cNvPr id="95235" name="Rectangle 2"/>
          <p:cNvSpPr>
            <a:spLocks noChangeArrowheads="1"/>
          </p:cNvSpPr>
          <p:nvPr/>
        </p:nvSpPr>
        <p:spPr bwMode="auto">
          <a:xfrm>
            <a:off x="1524000" y="268288"/>
            <a:ext cx="8229600" cy="10271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eaLnBrk="0" hangingPunct="0">
              <a:defRPr>
                <a:solidFill>
                  <a:schemeClr val="tx1"/>
                </a:solidFill>
                <a:latin typeface="Arial" panose="020B0604020202020204" pitchFamily="34" charset="0"/>
                <a:cs typeface="Arial" panose="020B0604020202020204" pitchFamily="34" charset="0"/>
              </a:defRPr>
            </a:lvl3pPr>
            <a:lvl4pPr eaLnBrk="0" hangingPunct="0">
              <a:defRPr>
                <a:solidFill>
                  <a:schemeClr val="tx1"/>
                </a:solidFill>
                <a:latin typeface="Arial" panose="020B0604020202020204" pitchFamily="34" charset="0"/>
                <a:cs typeface="Arial" panose="020B0604020202020204" pitchFamily="34" charset="0"/>
              </a:defRPr>
            </a:lvl4pPr>
            <a:lvl5pPr eaLnBrk="0" hangingPunct="0">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3200" b="1" cap="all" spc="100" dirty="0">
                <a:solidFill>
                  <a:schemeClr val="tx1">
                    <a:lumMod val="95000"/>
                    <a:lumOff val="5000"/>
                  </a:schemeClr>
                </a:solidFill>
                <a:latin typeface="+mj-lt"/>
                <a:ea typeface="+mj-ea"/>
                <a:cs typeface="+mj-cs"/>
              </a:rPr>
              <a:t>Main results</a:t>
            </a:r>
          </a:p>
        </p:txBody>
      </p:sp>
    </p:spTree>
    <p:extLst>
      <p:ext uri="{BB962C8B-B14F-4D97-AF65-F5344CB8AC3E}">
        <p14:creationId xmlns:p14="http://schemas.microsoft.com/office/powerpoint/2010/main" val="147566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984" y="1468308"/>
            <a:ext cx="10600038" cy="5290150"/>
          </a:xfrm>
        </p:spPr>
        <p:txBody>
          <a:bodyPr>
            <a:normAutofit/>
          </a:bodyPr>
          <a:lstStyle/>
          <a:p>
            <a:r>
              <a:rPr lang="en-US" sz="1800" dirty="0" smtClean="0">
                <a:latin typeface="+mn-lt"/>
              </a:rPr>
              <a:t>Pat Sikes (2010) reflects about the ethics of writing life histories and narratives in educational research, but I think the issues she raises are applicable to educational research as a </a:t>
            </a:r>
            <a:r>
              <a:rPr lang="en-US" sz="1800" dirty="0" smtClean="0">
                <a:latin typeface="+mn-lt"/>
              </a:rPr>
              <a:t>whole.</a:t>
            </a:r>
            <a:r>
              <a:rPr lang="en-US" sz="1800" dirty="0" smtClean="0">
                <a:latin typeface="+mn-lt"/>
              </a:rPr>
              <a:t/>
            </a:r>
            <a:br>
              <a:rPr lang="en-US" sz="1800" dirty="0" smtClean="0">
                <a:latin typeface="+mn-lt"/>
              </a:rPr>
            </a:br>
            <a:r>
              <a:rPr lang="en-US" sz="1800" dirty="0" smtClean="0">
                <a:latin typeface="+mn-lt"/>
              </a:rPr>
              <a:t/>
            </a:r>
            <a:br>
              <a:rPr lang="en-US" sz="1800" dirty="0" smtClean="0">
                <a:latin typeface="+mn-lt"/>
              </a:rPr>
            </a:br>
            <a:r>
              <a:rPr lang="en-US" sz="1800" dirty="0" smtClean="0">
                <a:latin typeface="+mn-lt"/>
              </a:rPr>
              <a:t>She describes ethical writing as : ‘how would I feel if I, members of my family or my fiends were to be involved and treated and written about in the way the research in question involves or treats or depicts its participants?’ (p.14)</a:t>
            </a:r>
            <a:br>
              <a:rPr lang="en-US" sz="1800" dirty="0" smtClean="0">
                <a:latin typeface="+mn-lt"/>
              </a:rPr>
            </a:br>
            <a:r>
              <a:rPr lang="en-US" sz="1800" dirty="0">
                <a:latin typeface="+mn-lt"/>
              </a:rPr>
              <a:t/>
            </a:r>
            <a:br>
              <a:rPr lang="en-US" sz="1800" dirty="0">
                <a:latin typeface="+mn-lt"/>
              </a:rPr>
            </a:br>
            <a:r>
              <a:rPr lang="en-US" sz="1800" dirty="0" smtClean="0">
                <a:latin typeface="+mn-lt"/>
              </a:rPr>
              <a:t>There are no simple solutions, but The most important ethical concern is to do all that we can to ensure that we re-present lives/institutions/schools respectfully.</a:t>
            </a:r>
            <a:br>
              <a:rPr lang="en-US" sz="1800" dirty="0" smtClean="0">
                <a:latin typeface="+mn-lt"/>
              </a:rPr>
            </a:br>
            <a:r>
              <a:rPr lang="en-US" sz="1800" dirty="0">
                <a:latin typeface="+mn-lt"/>
              </a:rPr>
              <a:t/>
            </a:r>
            <a:br>
              <a:rPr lang="en-US" sz="1800" dirty="0">
                <a:latin typeface="+mn-lt"/>
              </a:rPr>
            </a:br>
            <a:r>
              <a:rPr lang="en-US" sz="1800" dirty="0" smtClean="0">
                <a:latin typeface="+mn-lt"/>
              </a:rPr>
              <a:t>Acknowledging the ethical dilemmas through our own research and writing is essential for ethical </a:t>
            </a:r>
            <a:r>
              <a:rPr lang="en-US" sz="1800" dirty="0" smtClean="0">
                <a:latin typeface="+mn-lt"/>
              </a:rPr>
              <a:t>practice.</a:t>
            </a:r>
            <a:r>
              <a:rPr lang="en-US" sz="1800" dirty="0" smtClean="0">
                <a:latin typeface="+mn-lt"/>
              </a:rPr>
              <a:t/>
            </a:r>
            <a:br>
              <a:rPr lang="en-US" sz="1800" dirty="0" smtClean="0">
                <a:latin typeface="+mn-lt"/>
              </a:rPr>
            </a:br>
            <a:r>
              <a:rPr lang="en-US" sz="1800" dirty="0">
                <a:latin typeface="+mn-lt"/>
              </a:rPr>
              <a:t/>
            </a:r>
            <a:br>
              <a:rPr lang="en-US" sz="1800" dirty="0">
                <a:latin typeface="+mn-lt"/>
              </a:rPr>
            </a:br>
            <a:r>
              <a:rPr lang="en-US" sz="1800" dirty="0" smtClean="0">
                <a:latin typeface="+mn-lt"/>
              </a:rPr>
              <a:t>how I describe schools, is how they appear to be</a:t>
            </a:r>
            <a:r>
              <a:rPr lang="en-US" sz="2000" dirty="0">
                <a:latin typeface="+mn-lt"/>
              </a:rPr>
              <a:t/>
            </a:r>
            <a:br>
              <a:rPr lang="en-US" sz="2000" dirty="0">
                <a:latin typeface="+mn-lt"/>
              </a:rPr>
            </a:br>
            <a:r>
              <a:rPr lang="en-US" sz="2000" dirty="0" smtClean="0"/>
              <a:t/>
            </a:r>
            <a:br>
              <a:rPr lang="en-US" sz="2000" dirty="0" smtClean="0"/>
            </a:br>
            <a:endParaRPr lang="en-US" dirty="0"/>
          </a:p>
        </p:txBody>
      </p:sp>
      <p:sp>
        <p:nvSpPr>
          <p:cNvPr id="3" name="Rectangle 2"/>
          <p:cNvSpPr/>
          <p:nvPr/>
        </p:nvSpPr>
        <p:spPr>
          <a:xfrm>
            <a:off x="939903" y="563198"/>
            <a:ext cx="11081303" cy="1077218"/>
          </a:xfrm>
          <a:prstGeom prst="rect">
            <a:avLst/>
          </a:prstGeom>
        </p:spPr>
        <p:txBody>
          <a:bodyPr wrap="square">
            <a:spAutoFit/>
          </a:bodyPr>
          <a:lstStyle/>
          <a:p>
            <a:r>
              <a:rPr lang="en-GB" sz="3200" b="1" cap="all" spc="100" dirty="0" smtClean="0">
                <a:solidFill>
                  <a:schemeClr val="tx1">
                    <a:lumMod val="95000"/>
                    <a:lumOff val="5000"/>
                  </a:schemeClr>
                </a:solidFill>
                <a:latin typeface="+mj-lt"/>
                <a:ea typeface="+mj-ea"/>
                <a:cs typeface="+mj-cs"/>
              </a:rPr>
              <a:t>Ethical </a:t>
            </a:r>
            <a:r>
              <a:rPr lang="en-GB" sz="3200" b="1" cap="all" spc="100" dirty="0" smtClean="0">
                <a:solidFill>
                  <a:schemeClr val="tx1">
                    <a:lumMod val="95000"/>
                    <a:lumOff val="5000"/>
                  </a:schemeClr>
                </a:solidFill>
                <a:latin typeface="+mj-lt"/>
                <a:ea typeface="+mj-ea"/>
                <a:cs typeface="+mj-cs"/>
              </a:rPr>
              <a:t>dilemma: </a:t>
            </a:r>
            <a:r>
              <a:rPr lang="en-GB" sz="3200" b="1" cap="all" spc="100" dirty="0">
                <a:solidFill>
                  <a:schemeClr val="tx1">
                    <a:lumMod val="95000"/>
                    <a:lumOff val="5000"/>
                  </a:schemeClr>
                </a:solidFill>
                <a:latin typeface="+mj-lt"/>
                <a:ea typeface="+mj-ea"/>
                <a:cs typeface="+mj-cs"/>
              </a:rPr>
              <a:t>how we  represent </a:t>
            </a:r>
            <a:endParaRPr lang="en-GB" sz="3200" b="1" cap="all" spc="100" dirty="0" smtClean="0">
              <a:solidFill>
                <a:schemeClr val="tx1">
                  <a:lumMod val="95000"/>
                  <a:lumOff val="5000"/>
                </a:schemeClr>
              </a:solidFill>
              <a:latin typeface="+mj-lt"/>
              <a:ea typeface="+mj-ea"/>
              <a:cs typeface="+mj-cs"/>
            </a:endParaRPr>
          </a:p>
          <a:p>
            <a:r>
              <a:rPr lang="en-GB" sz="3200" b="1" cap="all" spc="100" dirty="0" smtClean="0">
                <a:solidFill>
                  <a:schemeClr val="tx1">
                    <a:lumMod val="95000"/>
                    <a:lumOff val="5000"/>
                  </a:schemeClr>
                </a:solidFill>
                <a:latin typeface="+mj-lt"/>
                <a:ea typeface="+mj-ea"/>
                <a:cs typeface="+mj-cs"/>
              </a:rPr>
              <a:t>my </a:t>
            </a:r>
            <a:r>
              <a:rPr lang="en-GB" sz="3200" b="1" cap="all" spc="100" dirty="0">
                <a:solidFill>
                  <a:schemeClr val="tx1">
                    <a:lumMod val="95000"/>
                    <a:lumOff val="5000"/>
                  </a:schemeClr>
                </a:solidFill>
                <a:latin typeface="+mj-lt"/>
                <a:ea typeface="+mj-ea"/>
                <a:cs typeface="+mj-cs"/>
              </a:rPr>
              <a:t>participants </a:t>
            </a:r>
            <a:endParaRPr lang="en-US" sz="3200" b="1" cap="all" spc="100" dirty="0">
              <a:solidFill>
                <a:schemeClr val="tx1">
                  <a:lumMod val="95000"/>
                  <a:lumOff val="5000"/>
                </a:schemeClr>
              </a:solidFill>
              <a:latin typeface="+mj-lt"/>
              <a:ea typeface="+mj-ea"/>
              <a:cs typeface="+mj-cs"/>
            </a:endParaRPr>
          </a:p>
        </p:txBody>
      </p:sp>
    </p:spTree>
    <p:extLst>
      <p:ext uri="{BB962C8B-B14F-4D97-AF65-F5344CB8AC3E}">
        <p14:creationId xmlns:p14="http://schemas.microsoft.com/office/powerpoint/2010/main" val="4331537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1140</TotalTime>
  <Words>666</Words>
  <Application>Microsoft Office PowerPoint</Application>
  <PresentationFormat>Widescreen</PresentationFormat>
  <Paragraphs>87</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Times New Roman</vt:lpstr>
      <vt:lpstr>Tw Cen MT</vt:lpstr>
      <vt:lpstr>Tw Cen MT Condensed</vt:lpstr>
      <vt:lpstr>Wingdings</vt:lpstr>
      <vt:lpstr>Wingdings 3</vt:lpstr>
      <vt:lpstr>Integral</vt:lpstr>
      <vt:lpstr> The ethical dilemma: how to represent Chilean schools in my research? </vt:lpstr>
      <vt:lpstr>Overview</vt:lpstr>
      <vt:lpstr>PowerPoint Presentation</vt:lpstr>
      <vt:lpstr>phd thesis aim and methodology</vt:lpstr>
      <vt:lpstr>Phases of the study</vt:lpstr>
      <vt:lpstr>Instrumental case study schools (Stake, 1995) </vt:lpstr>
      <vt:lpstr>Instrumental case study (cont)</vt:lpstr>
      <vt:lpstr>I found differences between schools A and School B in the expected direction (i.e achievement orientation, educational leadership, school climate as orderly atmosphere, etc.)  I found problematic aspects in school A: they had reduced teaching only to the assessed areas neglecting arts, PE, etc... was the school ‘adding value’ because it was playing the assessment game or because of their effective practices? What was school A effective for?  I found unexpected issues in school B: the language teacher I observed was new, as the previous one had retired after a long battle against cancer… how did the previous teacher’s health impact on the effectiveness of the school?  </vt:lpstr>
      <vt:lpstr>Pat Sikes (2010) reflects about the ethics of writing life histories and narratives in educational research, but I think the issues she raises are applicable to educational research as a whole.  She describes ethical writing as : ‘how would I feel if I, members of my family or my fiends were to be involved and treated and written about in the way the research in question involves or treats or depicts its participants?’ (p.14)  There are no simple solutions, but The most important ethical concern is to do all that we can to ensure that we re-present lives/institutions/schools respectfully.  Acknowledging the ethical dilemmas through our own research and writing is essential for ethical practice.  how I describe schools, is how they appear to be  </vt:lpstr>
      <vt:lpstr>PowerPoint Presentation</vt:lpstr>
      <vt:lpstr>PowerPoint Presentation</vt:lpstr>
      <vt:lpstr>References   Sikes, p. (2010) The ethics of writing life histories and narratives in educational research. In A. Bath-maker &amp; P. Harnett (eds.) Exploring Learning, Identity and Power Through Life History and Narrative Research. pp. 11–24. London: Routledge/Falmer</vt:lpstr>
    </vt:vector>
  </TitlesOfParts>
  <Company>University of Bristol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I represent schools in my research? Sikes, P. (2010) The ethics of writing life histories and narratives in educational research. In A. Bath-maker &amp; P. Harnett (eds.) Exploring Learning, Identity and Power Through Life History and Narrative Research. pp. 11–24. London: Routledge/Falmer.</dc:title>
  <dc:creator>B Munoz Chereau</dc:creator>
  <cp:lastModifiedBy>Bernardita</cp:lastModifiedBy>
  <cp:revision>22</cp:revision>
  <dcterms:created xsi:type="dcterms:W3CDTF">2017-02-20T18:09:00Z</dcterms:created>
  <dcterms:modified xsi:type="dcterms:W3CDTF">2017-03-07T04:42:06Z</dcterms:modified>
</cp:coreProperties>
</file>